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4" r:id="rId2"/>
    <p:sldId id="265" r:id="rId3"/>
    <p:sldId id="257" r:id="rId4"/>
    <p:sldId id="258" r:id="rId5"/>
    <p:sldId id="259" r:id="rId6"/>
    <p:sldId id="260" r:id="rId7"/>
    <p:sldId id="261" r:id="rId8"/>
    <p:sldId id="262" r:id="rId9"/>
    <p:sldId id="263" r:id="rId1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2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1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419068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1299419"/>
            <a:ext cx="12550140" cy="5509200"/>
          </a:xfrm>
          <a:prstGeom prst="rect">
            <a:avLst/>
          </a:prstGeom>
          <a:blipFill>
            <a:blip r:embed="rId2"/>
            <a:tile tx="0" ty="0" sx="100000" sy="100000" flip="none" algn="tl"/>
          </a:blipFill>
        </p:spPr>
        <p:txBody>
          <a:bodyPr wrap="square">
            <a:spAutoFit/>
          </a:bodyPr>
          <a:lstStyle/>
          <a:p>
            <a:pPr algn="ctr"/>
            <a:endParaRPr lang="en-IN" sz="3200" b="1" dirty="0" smtClean="0">
              <a:solidFill>
                <a:srgbClr val="7030A0"/>
              </a:solidFill>
              <a:latin typeface="Algerian" panose="04020705040A02060702" pitchFamily="82" charset="0"/>
              <a:cs typeface="Times New Roman" panose="02020603050405020304" pitchFamily="18" charset="0"/>
            </a:endParaRPr>
          </a:p>
          <a:p>
            <a:pPr algn="ctr"/>
            <a:r>
              <a:rPr lang="en-IN" sz="3200" b="1" dirty="0" smtClean="0">
                <a:solidFill>
                  <a:srgbClr val="7030A0"/>
                </a:solidFill>
                <a:latin typeface="Algerian" panose="04020705040A02060702" pitchFamily="82" charset="0"/>
                <a:cs typeface="Times New Roman" panose="02020603050405020304" pitchFamily="18" charset="0"/>
              </a:rPr>
              <a:t>Semester</a:t>
            </a:r>
            <a:r>
              <a:rPr lang="en-IN" sz="3200" b="1" dirty="0">
                <a:solidFill>
                  <a:srgbClr val="7030A0"/>
                </a:solidFill>
                <a:latin typeface="Algerian" panose="04020705040A02060702" pitchFamily="82" charset="0"/>
                <a:cs typeface="Times New Roman" panose="02020603050405020304" pitchFamily="18" charset="0"/>
              </a:rPr>
              <a:t>: UG 2</a:t>
            </a:r>
            <a:r>
              <a:rPr lang="en-IN" sz="3200" b="1" baseline="30000" dirty="0">
                <a:solidFill>
                  <a:srgbClr val="7030A0"/>
                </a:solidFill>
                <a:latin typeface="Algerian" panose="04020705040A02060702" pitchFamily="82" charset="0"/>
                <a:cs typeface="Times New Roman" panose="02020603050405020304" pitchFamily="18" charset="0"/>
              </a:rPr>
              <a:t>ND</a:t>
            </a:r>
            <a:r>
              <a:rPr lang="en-IN" sz="3200" b="1" dirty="0">
                <a:solidFill>
                  <a:srgbClr val="7030A0"/>
                </a:solidFill>
                <a:latin typeface="Algerian" panose="04020705040A02060702" pitchFamily="82" charset="0"/>
                <a:cs typeface="Times New Roman" panose="02020603050405020304" pitchFamily="18" charset="0"/>
              </a:rPr>
              <a:t> </a:t>
            </a:r>
          </a:p>
          <a:p>
            <a:pPr algn="ctr"/>
            <a:endParaRPr lang="en-IN" sz="3200" b="1" dirty="0" smtClean="0">
              <a:solidFill>
                <a:srgbClr val="7030A0"/>
              </a:solidFill>
              <a:latin typeface="Algerian" panose="04020705040A02060702" pitchFamily="82" charset="0"/>
              <a:cs typeface="Times New Roman" panose="02020603050405020304" pitchFamily="18" charset="0"/>
            </a:endParaRPr>
          </a:p>
          <a:p>
            <a:pPr algn="ctr"/>
            <a:r>
              <a:rPr lang="en-IN" sz="3200" b="1" dirty="0">
                <a:solidFill>
                  <a:srgbClr val="7030A0"/>
                </a:solidFill>
                <a:latin typeface="Algerian" panose="04020705040A02060702" pitchFamily="82" charset="0"/>
                <a:cs typeface="Times New Roman" panose="02020603050405020304" pitchFamily="18" charset="0"/>
              </a:rPr>
              <a:t>CORE Paper III : Political theory- concept and debates</a:t>
            </a:r>
          </a:p>
          <a:p>
            <a:pPr algn="ctr"/>
            <a:endParaRPr lang="en-IN" sz="3200" b="1" dirty="0" smtClean="0">
              <a:solidFill>
                <a:srgbClr val="7030A0"/>
              </a:solidFill>
              <a:latin typeface="Algerian" panose="04020705040A02060702" pitchFamily="82" charset="0"/>
              <a:cs typeface="Times New Roman" panose="02020603050405020304" pitchFamily="18" charset="0"/>
            </a:endParaRPr>
          </a:p>
          <a:p>
            <a:pPr algn="ctr"/>
            <a:r>
              <a:rPr lang="en-IN" sz="3200" b="1" smtClean="0">
                <a:solidFill>
                  <a:srgbClr val="7030A0"/>
                </a:solidFill>
                <a:latin typeface="Algerian" panose="04020705040A02060702" pitchFamily="82" charset="0"/>
                <a:cs typeface="Times New Roman" panose="02020603050405020304" pitchFamily="18" charset="0"/>
              </a:rPr>
              <a:t>Unit</a:t>
            </a:r>
            <a:r>
              <a:rPr lang="en-IN" sz="3200" b="1" dirty="0">
                <a:solidFill>
                  <a:srgbClr val="7030A0"/>
                </a:solidFill>
                <a:latin typeface="Algerian" panose="04020705040A02060702" pitchFamily="82" charset="0"/>
                <a:cs typeface="Times New Roman" panose="02020603050405020304" pitchFamily="18" charset="0"/>
              </a:rPr>
              <a:t>: </a:t>
            </a:r>
            <a:r>
              <a:rPr lang="en-IN" sz="3200" b="1" dirty="0" smtClean="0">
                <a:solidFill>
                  <a:srgbClr val="7030A0"/>
                </a:solidFill>
                <a:latin typeface="Algerian" panose="04020705040A02060702" pitchFamily="82" charset="0"/>
                <a:cs typeface="Times New Roman" panose="02020603050405020304" pitchFamily="18" charset="0"/>
              </a:rPr>
              <a:t>IV</a:t>
            </a:r>
          </a:p>
          <a:p>
            <a:pPr algn="ctr"/>
            <a:endParaRPr lang="en-IN" sz="3200" b="1" dirty="0" smtClean="0">
              <a:solidFill>
                <a:srgbClr val="7030A0"/>
              </a:solidFill>
              <a:latin typeface="Algerian" panose="04020705040A02060702" pitchFamily="82" charset="0"/>
              <a:cs typeface="Times New Roman" panose="02020603050405020304" pitchFamily="18" charset="0"/>
            </a:endParaRPr>
          </a:p>
          <a:p>
            <a:pPr algn="ctr"/>
            <a:r>
              <a:rPr lang="en-IN" sz="3200" b="1" dirty="0">
                <a:solidFill>
                  <a:srgbClr val="7030A0"/>
                </a:solidFill>
                <a:latin typeface="Algerian" panose="04020705040A02060702" pitchFamily="82" charset="0"/>
                <a:cs typeface="Times New Roman" panose="02020603050405020304" pitchFamily="18" charset="0"/>
              </a:rPr>
              <a:t>Topic Name: </a:t>
            </a:r>
            <a:r>
              <a:rPr lang="en-US" sz="3200" b="1" dirty="0">
                <a:solidFill>
                  <a:srgbClr val="7030A0"/>
                </a:solidFill>
                <a:latin typeface="Algerian" panose="04020705040A02060702" pitchFamily="82" charset="0"/>
                <a:ea typeface="Dela Gothic One" pitchFamily="34" charset="-122"/>
                <a:cs typeface="Dela Gothic One" pitchFamily="34" charset="-120"/>
              </a:rPr>
              <a:t>Political Obligation</a:t>
            </a:r>
            <a:endParaRPr lang="en-US" sz="3200" b="1" dirty="0">
              <a:solidFill>
                <a:srgbClr val="7030A0"/>
              </a:solidFill>
              <a:latin typeface="Algerian" panose="04020705040A02060702" pitchFamily="82" charset="0"/>
            </a:endParaRPr>
          </a:p>
          <a:p>
            <a:pPr algn="ctr"/>
            <a:endParaRPr lang="en-IN" sz="3200" b="1" dirty="0">
              <a:solidFill>
                <a:srgbClr val="7030A0"/>
              </a:solidFill>
              <a:latin typeface="Algerian" panose="04020705040A02060702" pitchFamily="82" charset="0"/>
              <a:cs typeface="Times New Roman" panose="02020603050405020304" pitchFamily="18" charset="0"/>
            </a:endParaRPr>
          </a:p>
          <a:p>
            <a:pPr algn="ctr"/>
            <a:r>
              <a:rPr lang="en-IN" sz="3200" b="1" dirty="0">
                <a:solidFill>
                  <a:srgbClr val="7030A0"/>
                </a:solidFill>
                <a:latin typeface="Algerian" panose="04020705040A02060702" pitchFamily="82" charset="0"/>
                <a:cs typeface="Times New Roman" panose="02020603050405020304" pitchFamily="18" charset="0"/>
              </a:rPr>
              <a:t>Course Teacher- </a:t>
            </a:r>
            <a:r>
              <a:rPr lang="en-IN" sz="3200" b="1" dirty="0" err="1">
                <a:solidFill>
                  <a:srgbClr val="7030A0"/>
                </a:solidFill>
                <a:latin typeface="Algerian" panose="04020705040A02060702" pitchFamily="82" charset="0"/>
                <a:cs typeface="Times New Roman" panose="02020603050405020304" pitchFamily="18" charset="0"/>
              </a:rPr>
              <a:t>Prof.</a:t>
            </a:r>
            <a:r>
              <a:rPr lang="en-IN" sz="3200" b="1" dirty="0">
                <a:solidFill>
                  <a:srgbClr val="7030A0"/>
                </a:solidFill>
                <a:latin typeface="Algerian" panose="04020705040A02060702" pitchFamily="82" charset="0"/>
                <a:cs typeface="Times New Roman" panose="02020603050405020304" pitchFamily="18" charset="0"/>
              </a:rPr>
              <a:t> </a:t>
            </a:r>
            <a:r>
              <a:rPr lang="en-IN" sz="3200" b="1" dirty="0" err="1">
                <a:solidFill>
                  <a:srgbClr val="7030A0"/>
                </a:solidFill>
                <a:latin typeface="Algerian" panose="04020705040A02060702" pitchFamily="82" charset="0"/>
                <a:cs typeface="Times New Roman" panose="02020603050405020304" pitchFamily="18" charset="0"/>
              </a:rPr>
              <a:t>Gyanaranjan</a:t>
            </a:r>
            <a:r>
              <a:rPr lang="en-IN" sz="3200" b="1" dirty="0">
                <a:solidFill>
                  <a:srgbClr val="7030A0"/>
                </a:solidFill>
                <a:latin typeface="Algerian" panose="04020705040A02060702" pitchFamily="82" charset="0"/>
                <a:cs typeface="Times New Roman" panose="02020603050405020304" pitchFamily="18" charset="0"/>
              </a:rPr>
              <a:t> Swain</a:t>
            </a:r>
          </a:p>
          <a:p>
            <a:pPr algn="ctr"/>
            <a:endParaRPr lang="en-IN" sz="3200" b="1" dirty="0">
              <a:solidFill>
                <a:srgbClr val="7030A0"/>
              </a:solidFill>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134222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70748" y="552450"/>
            <a:ext cx="4944785" cy="7124700"/>
          </a:xfrm>
          <a:prstGeom prst="rect">
            <a:avLst/>
          </a:prstGeom>
        </p:spPr>
      </p:pic>
      <p:sp>
        <p:nvSpPr>
          <p:cNvPr id="6" name="Text 1"/>
          <p:cNvSpPr/>
          <p:nvPr/>
        </p:nvSpPr>
        <p:spPr>
          <a:xfrm>
            <a:off x="6244709" y="1472089"/>
            <a:ext cx="7627382" cy="2950726"/>
          </a:xfrm>
          <a:prstGeom prst="rect">
            <a:avLst/>
          </a:prstGeom>
          <a:noFill/>
          <a:ln/>
        </p:spPr>
        <p:txBody>
          <a:bodyPr wrap="square" rtlCol="0" anchor="t"/>
          <a:lstStyle/>
          <a:p>
            <a:pPr marL="0" indent="0">
              <a:lnSpc>
                <a:spcPts val="7744"/>
              </a:lnSpc>
              <a:buNone/>
            </a:pPr>
            <a:r>
              <a:rPr lang="en-US" sz="6195" dirty="0">
                <a:solidFill>
                  <a:srgbClr val="FAEBEB"/>
                </a:solidFill>
                <a:latin typeface="Dela Gothic One" pitchFamily="34" charset="0"/>
                <a:ea typeface="Dela Gothic One" pitchFamily="34" charset="-122"/>
                <a:cs typeface="Dela Gothic One" pitchFamily="34" charset="-120"/>
              </a:rPr>
              <a:t>Introduction to Political Obligation</a:t>
            </a:r>
            <a:endParaRPr lang="en-US" sz="6195" dirty="0"/>
          </a:p>
        </p:txBody>
      </p:sp>
      <p:sp>
        <p:nvSpPr>
          <p:cNvPr id="7" name="Text 2"/>
          <p:cNvSpPr/>
          <p:nvPr/>
        </p:nvSpPr>
        <p:spPr>
          <a:xfrm>
            <a:off x="6244709" y="4747736"/>
            <a:ext cx="7627382" cy="1386840"/>
          </a:xfrm>
          <a:prstGeom prst="rect">
            <a:avLst/>
          </a:prstGeom>
          <a:noFill/>
          <a:ln/>
        </p:spPr>
        <p:txBody>
          <a:bodyPr wrap="square" rtlCol="0" anchor="t"/>
          <a:lstStyle/>
          <a:p>
            <a:pPr marL="0" indent="0">
              <a:lnSpc>
                <a:spcPts val="2730"/>
              </a:lnSpc>
              <a:buNone/>
            </a:pPr>
            <a:r>
              <a:rPr lang="en-US" sz="1706" dirty="0">
                <a:solidFill>
                  <a:srgbClr val="FFE5E5"/>
                </a:solidFill>
                <a:latin typeface="DM Sans" pitchFamily="34" charset="0"/>
                <a:ea typeface="DM Sans" pitchFamily="34" charset="-122"/>
                <a:cs typeface="DM Sans" pitchFamily="34" charset="-120"/>
              </a:rPr>
              <a:t> Political obligation is the moral duty of citizens to obey the laws and support the government of the state in which they reside. Understanding the foundations of this obligation is crucial for maintaining a stable and legitimate political system.</a:t>
            </a:r>
            <a:endParaRPr lang="en-US" sz="1706" dirty="0"/>
          </a:p>
        </p:txBody>
      </p:sp>
    </p:spTree>
    <p:extLst>
      <p:ext uri="{BB962C8B-B14F-4D97-AF65-F5344CB8AC3E}">
        <p14:creationId xmlns:p14="http://schemas.microsoft.com/office/powerpoint/2010/main" val="12465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sp>
        <p:nvSpPr>
          <p:cNvPr id="4" name="Text 1"/>
          <p:cNvSpPr/>
          <p:nvPr/>
        </p:nvSpPr>
        <p:spPr>
          <a:xfrm>
            <a:off x="758309" y="2237065"/>
            <a:ext cx="9342358" cy="712708"/>
          </a:xfrm>
          <a:prstGeom prst="rect">
            <a:avLst/>
          </a:prstGeom>
          <a:noFill/>
          <a:ln/>
        </p:spPr>
        <p:txBody>
          <a:bodyPr wrap="none" rtlCol="0" anchor="t"/>
          <a:lstStyle/>
          <a:p>
            <a:pPr marL="0" indent="0">
              <a:lnSpc>
                <a:spcPts val="5612"/>
              </a:lnSpc>
              <a:buNone/>
            </a:pPr>
            <a:r>
              <a:rPr lang="en-US" sz="4489" dirty="0">
                <a:solidFill>
                  <a:srgbClr val="FAEBEB"/>
                </a:solidFill>
                <a:latin typeface="Dela Gothic One" pitchFamily="34" charset="0"/>
                <a:ea typeface="Dela Gothic One" pitchFamily="34" charset="-122"/>
                <a:cs typeface="Dela Gothic One" pitchFamily="34" charset="-120"/>
              </a:rPr>
              <a:t>Defining Political Obligation</a:t>
            </a:r>
            <a:endParaRPr lang="en-US" sz="4489" dirty="0"/>
          </a:p>
        </p:txBody>
      </p:sp>
      <p:sp>
        <p:nvSpPr>
          <p:cNvPr id="5" name="Text 2"/>
          <p:cNvSpPr/>
          <p:nvPr/>
        </p:nvSpPr>
        <p:spPr>
          <a:xfrm>
            <a:off x="758309" y="3491270"/>
            <a:ext cx="2850713" cy="356235"/>
          </a:xfrm>
          <a:prstGeom prst="rect">
            <a:avLst/>
          </a:prstGeom>
          <a:noFill/>
          <a:ln/>
        </p:spPr>
        <p:txBody>
          <a:bodyPr wrap="none" rtlCol="0" anchor="t"/>
          <a:lstStyle/>
          <a:p>
            <a:pPr marL="0" indent="0">
              <a:lnSpc>
                <a:spcPts val="2806"/>
              </a:lnSpc>
              <a:buNone/>
            </a:pPr>
            <a:r>
              <a:rPr lang="en-US" sz="2245" dirty="0">
                <a:solidFill>
                  <a:srgbClr val="FAEBEB"/>
                </a:solidFill>
                <a:latin typeface="Dela Gothic One" pitchFamily="34" charset="0"/>
                <a:ea typeface="Dela Gothic One" pitchFamily="34" charset="-122"/>
                <a:cs typeface="Dela Gothic One" pitchFamily="34" charset="-120"/>
              </a:rPr>
              <a:t>Moral Duty</a:t>
            </a:r>
            <a:endParaRPr lang="en-US" sz="2245" dirty="0"/>
          </a:p>
        </p:txBody>
      </p:sp>
      <p:sp>
        <p:nvSpPr>
          <p:cNvPr id="6" name="Text 3"/>
          <p:cNvSpPr/>
          <p:nvPr/>
        </p:nvSpPr>
        <p:spPr>
          <a:xfrm>
            <a:off x="758309" y="4064079"/>
            <a:ext cx="4018359" cy="1733550"/>
          </a:xfrm>
          <a:prstGeom prst="rect">
            <a:avLst/>
          </a:prstGeom>
          <a:noFill/>
          <a:ln/>
        </p:spPr>
        <p:txBody>
          <a:bodyPr wrap="square" rtlCol="0" anchor="t"/>
          <a:lstStyle/>
          <a:p>
            <a:pPr marL="0" indent="0">
              <a:lnSpc>
                <a:spcPts val="2730"/>
              </a:lnSpc>
              <a:buNone/>
            </a:pPr>
            <a:r>
              <a:rPr lang="en-US" sz="1706" dirty="0">
                <a:solidFill>
                  <a:srgbClr val="FFE5E5"/>
                </a:solidFill>
                <a:latin typeface="DM Sans" pitchFamily="34" charset="0"/>
                <a:ea typeface="DM Sans" pitchFamily="34" charset="-122"/>
                <a:cs typeface="DM Sans" pitchFamily="34" charset="-120"/>
              </a:rPr>
              <a:t>Political obligation is a moral duty that arises from the social contract between citizens and the state. Citizens have a moral responsibility to obey the law and support the government.</a:t>
            </a:r>
            <a:endParaRPr lang="en-US" sz="1706" dirty="0"/>
          </a:p>
        </p:txBody>
      </p:sp>
      <p:sp>
        <p:nvSpPr>
          <p:cNvPr id="7" name="Text 4"/>
          <p:cNvSpPr/>
          <p:nvPr/>
        </p:nvSpPr>
        <p:spPr>
          <a:xfrm>
            <a:off x="5312926" y="3491270"/>
            <a:ext cx="3177659" cy="356235"/>
          </a:xfrm>
          <a:prstGeom prst="rect">
            <a:avLst/>
          </a:prstGeom>
          <a:noFill/>
          <a:ln/>
        </p:spPr>
        <p:txBody>
          <a:bodyPr wrap="none" rtlCol="0" anchor="t"/>
          <a:lstStyle/>
          <a:p>
            <a:pPr marL="0" indent="0">
              <a:lnSpc>
                <a:spcPts val="2806"/>
              </a:lnSpc>
              <a:buNone/>
            </a:pPr>
            <a:r>
              <a:rPr lang="en-US" sz="2245" dirty="0">
                <a:solidFill>
                  <a:srgbClr val="FAEBEB"/>
                </a:solidFill>
                <a:latin typeface="Dela Gothic One" pitchFamily="34" charset="0"/>
                <a:ea typeface="Dela Gothic One" pitchFamily="34" charset="-122"/>
                <a:cs typeface="Dela Gothic One" pitchFamily="34" charset="-120"/>
              </a:rPr>
              <a:t>Legal Requirement</a:t>
            </a:r>
            <a:endParaRPr lang="en-US" sz="2245" dirty="0"/>
          </a:p>
        </p:txBody>
      </p:sp>
      <p:sp>
        <p:nvSpPr>
          <p:cNvPr id="8" name="Text 5"/>
          <p:cNvSpPr/>
          <p:nvPr/>
        </p:nvSpPr>
        <p:spPr>
          <a:xfrm>
            <a:off x="5312926" y="4064079"/>
            <a:ext cx="4018359" cy="1733550"/>
          </a:xfrm>
          <a:prstGeom prst="rect">
            <a:avLst/>
          </a:prstGeom>
          <a:noFill/>
          <a:ln/>
        </p:spPr>
        <p:txBody>
          <a:bodyPr wrap="square" rtlCol="0" anchor="t"/>
          <a:lstStyle/>
          <a:p>
            <a:pPr marL="0" indent="0">
              <a:lnSpc>
                <a:spcPts val="2730"/>
              </a:lnSpc>
              <a:buNone/>
            </a:pPr>
            <a:r>
              <a:rPr lang="en-US" sz="1706" dirty="0">
                <a:solidFill>
                  <a:srgbClr val="FFE5E5"/>
                </a:solidFill>
                <a:latin typeface="DM Sans" pitchFamily="34" charset="0"/>
                <a:ea typeface="DM Sans" pitchFamily="34" charset="-122"/>
                <a:cs typeface="DM Sans" pitchFamily="34" charset="-120"/>
              </a:rPr>
              <a:t>Political obligation can also be seen as a legal requirement, where citizens are bound to obey the laws and institutions of the state by virtue of their citizenship.</a:t>
            </a:r>
            <a:endParaRPr lang="en-US" sz="1706" dirty="0"/>
          </a:p>
        </p:txBody>
      </p:sp>
      <p:sp>
        <p:nvSpPr>
          <p:cNvPr id="9" name="Text 6"/>
          <p:cNvSpPr/>
          <p:nvPr/>
        </p:nvSpPr>
        <p:spPr>
          <a:xfrm>
            <a:off x="9867543" y="3491270"/>
            <a:ext cx="3334941" cy="356235"/>
          </a:xfrm>
          <a:prstGeom prst="rect">
            <a:avLst/>
          </a:prstGeom>
          <a:noFill/>
          <a:ln/>
        </p:spPr>
        <p:txBody>
          <a:bodyPr wrap="none" rtlCol="0" anchor="t"/>
          <a:lstStyle/>
          <a:p>
            <a:pPr marL="0" indent="0">
              <a:lnSpc>
                <a:spcPts val="2806"/>
              </a:lnSpc>
              <a:buNone/>
            </a:pPr>
            <a:r>
              <a:rPr lang="en-US" sz="2245" dirty="0">
                <a:solidFill>
                  <a:srgbClr val="FAEBEB"/>
                </a:solidFill>
                <a:latin typeface="Dela Gothic One" pitchFamily="34" charset="0"/>
                <a:ea typeface="Dela Gothic One" pitchFamily="34" charset="-122"/>
                <a:cs typeface="Dela Gothic One" pitchFamily="34" charset="-120"/>
              </a:rPr>
              <a:t>Civic Responsibility</a:t>
            </a:r>
            <a:endParaRPr lang="en-US" sz="2245" dirty="0"/>
          </a:p>
        </p:txBody>
      </p:sp>
      <p:sp>
        <p:nvSpPr>
          <p:cNvPr id="10" name="Text 7"/>
          <p:cNvSpPr/>
          <p:nvPr/>
        </p:nvSpPr>
        <p:spPr>
          <a:xfrm>
            <a:off x="9867543" y="4064079"/>
            <a:ext cx="4018359" cy="1733550"/>
          </a:xfrm>
          <a:prstGeom prst="rect">
            <a:avLst/>
          </a:prstGeom>
          <a:noFill/>
          <a:ln/>
        </p:spPr>
        <p:txBody>
          <a:bodyPr wrap="square" rtlCol="0" anchor="t"/>
          <a:lstStyle/>
          <a:p>
            <a:pPr marL="0" indent="0">
              <a:lnSpc>
                <a:spcPts val="2730"/>
              </a:lnSpc>
              <a:buNone/>
            </a:pPr>
            <a:r>
              <a:rPr lang="en-US" sz="1706" dirty="0">
                <a:solidFill>
                  <a:srgbClr val="FFE5E5"/>
                </a:solidFill>
                <a:latin typeface="DM Sans" pitchFamily="34" charset="0"/>
                <a:ea typeface="DM Sans" pitchFamily="34" charset="-122"/>
                <a:cs typeface="DM Sans" pitchFamily="34" charset="-120"/>
              </a:rPr>
              <a:t>Beyond moral and legal obligations, political obligation can be viewed as a civic responsibility to participate in the democratic process and contribute to the common good.</a:t>
            </a:r>
            <a:endParaRPr lang="en-US" sz="170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14630400" cy="2166580"/>
          </a:xfrm>
          <a:prstGeom prst="rect">
            <a:avLst/>
          </a:prstGeom>
        </p:spPr>
      </p:pic>
      <p:pic>
        <p:nvPicPr>
          <p:cNvPr id="5" name="Image 2" descr="preencoded.png"/>
          <p:cNvPicPr>
            <a:picLocks noChangeAspect="1"/>
          </p:cNvPicPr>
          <p:nvPr/>
        </p:nvPicPr>
        <p:blipFill>
          <a:blip r:embed="rId5"/>
          <a:stretch>
            <a:fillRect/>
          </a:stretch>
        </p:blipFill>
        <p:spPr>
          <a:xfrm>
            <a:off x="6448425" y="216575"/>
            <a:ext cx="1733431" cy="1733431"/>
          </a:xfrm>
          <a:prstGeom prst="rect">
            <a:avLst/>
          </a:prstGeom>
        </p:spPr>
      </p:pic>
      <p:sp>
        <p:nvSpPr>
          <p:cNvPr id="6" name="Text 1"/>
          <p:cNvSpPr/>
          <p:nvPr/>
        </p:nvSpPr>
        <p:spPr>
          <a:xfrm>
            <a:off x="1282898" y="2782133"/>
            <a:ext cx="7471291" cy="570071"/>
          </a:xfrm>
          <a:prstGeom prst="rect">
            <a:avLst/>
          </a:prstGeom>
          <a:noFill/>
          <a:ln/>
        </p:spPr>
        <p:txBody>
          <a:bodyPr wrap="none" rtlCol="0" anchor="t"/>
          <a:lstStyle/>
          <a:p>
            <a:pPr marL="0" indent="0">
              <a:lnSpc>
                <a:spcPts val="4489"/>
              </a:lnSpc>
              <a:buNone/>
            </a:pPr>
            <a:r>
              <a:rPr lang="en-US" sz="3592" dirty="0">
                <a:solidFill>
                  <a:srgbClr val="FAEBEB"/>
                </a:solidFill>
                <a:latin typeface="Dela Gothic One" pitchFamily="34" charset="0"/>
                <a:ea typeface="Dela Gothic One" pitchFamily="34" charset="-122"/>
                <a:cs typeface="Dela Gothic One" pitchFamily="34" charset="-120"/>
              </a:rPr>
              <a:t>The Social Contract Theory</a:t>
            </a:r>
            <a:endParaRPr lang="en-US" sz="3592" dirty="0"/>
          </a:p>
        </p:txBody>
      </p:sp>
      <p:sp>
        <p:nvSpPr>
          <p:cNvPr id="7" name="Shape 2"/>
          <p:cNvSpPr/>
          <p:nvPr/>
        </p:nvSpPr>
        <p:spPr>
          <a:xfrm>
            <a:off x="1282898" y="5613083"/>
            <a:ext cx="12064603" cy="22860"/>
          </a:xfrm>
          <a:prstGeom prst="roundRect">
            <a:avLst>
              <a:gd name="adj" fmla="val 318454"/>
            </a:avLst>
          </a:prstGeom>
          <a:solidFill>
            <a:srgbClr val="8D2424"/>
          </a:solidFill>
          <a:ln/>
        </p:spPr>
      </p:sp>
      <p:sp>
        <p:nvSpPr>
          <p:cNvPr id="8" name="Shape 3"/>
          <p:cNvSpPr/>
          <p:nvPr/>
        </p:nvSpPr>
        <p:spPr>
          <a:xfrm>
            <a:off x="4244102" y="5006519"/>
            <a:ext cx="22860" cy="606623"/>
          </a:xfrm>
          <a:prstGeom prst="roundRect">
            <a:avLst>
              <a:gd name="adj" fmla="val 318454"/>
            </a:avLst>
          </a:prstGeom>
          <a:solidFill>
            <a:srgbClr val="8D2424"/>
          </a:solidFill>
          <a:ln/>
        </p:spPr>
      </p:sp>
      <p:sp>
        <p:nvSpPr>
          <p:cNvPr id="9" name="Shape 4"/>
          <p:cNvSpPr/>
          <p:nvPr/>
        </p:nvSpPr>
        <p:spPr>
          <a:xfrm>
            <a:off x="4060627" y="5418118"/>
            <a:ext cx="389930" cy="389930"/>
          </a:xfrm>
          <a:prstGeom prst="roundRect">
            <a:avLst>
              <a:gd name="adj" fmla="val 18670"/>
            </a:avLst>
          </a:prstGeom>
          <a:solidFill>
            <a:srgbClr val="740B0B"/>
          </a:solidFill>
          <a:ln w="7620">
            <a:solidFill>
              <a:srgbClr val="8D2424"/>
            </a:solidFill>
            <a:prstDash val="solid"/>
          </a:ln>
        </p:spPr>
      </p:sp>
      <p:sp>
        <p:nvSpPr>
          <p:cNvPr id="10" name="Text 5"/>
          <p:cNvSpPr/>
          <p:nvPr/>
        </p:nvSpPr>
        <p:spPr>
          <a:xfrm>
            <a:off x="4175046" y="5476220"/>
            <a:ext cx="160973" cy="273725"/>
          </a:xfrm>
          <a:prstGeom prst="rect">
            <a:avLst/>
          </a:prstGeom>
          <a:noFill/>
          <a:ln/>
        </p:spPr>
        <p:txBody>
          <a:bodyPr wrap="none" rtlCol="0" anchor="t"/>
          <a:lstStyle/>
          <a:p>
            <a:pPr marL="0" indent="0" algn="ctr">
              <a:lnSpc>
                <a:spcPts val="2155"/>
              </a:lnSpc>
              <a:buNone/>
            </a:pPr>
            <a:r>
              <a:rPr lang="en-US" sz="2155" dirty="0">
                <a:solidFill>
                  <a:srgbClr val="FFE5E5"/>
                </a:solidFill>
                <a:latin typeface="Dela Gothic One" pitchFamily="34" charset="0"/>
                <a:ea typeface="Dela Gothic One" pitchFamily="34" charset="-122"/>
                <a:cs typeface="Dela Gothic One" pitchFamily="34" charset="-120"/>
              </a:rPr>
              <a:t>1</a:t>
            </a:r>
            <a:endParaRPr lang="en-US" sz="2155" dirty="0"/>
          </a:p>
        </p:txBody>
      </p:sp>
      <p:sp>
        <p:nvSpPr>
          <p:cNvPr id="11" name="Text 6"/>
          <p:cNvSpPr/>
          <p:nvPr/>
        </p:nvSpPr>
        <p:spPr>
          <a:xfrm>
            <a:off x="3115389" y="3612118"/>
            <a:ext cx="2280642" cy="285155"/>
          </a:xfrm>
          <a:prstGeom prst="rect">
            <a:avLst/>
          </a:prstGeom>
          <a:noFill/>
          <a:ln/>
        </p:spPr>
        <p:txBody>
          <a:bodyPr wrap="none" rtlCol="0" anchor="t"/>
          <a:lstStyle/>
          <a:p>
            <a:pPr marL="0" indent="0" algn="ctr">
              <a:lnSpc>
                <a:spcPts val="2245"/>
              </a:lnSpc>
              <a:buNone/>
            </a:pPr>
            <a:r>
              <a:rPr lang="en-US" sz="1796" dirty="0">
                <a:solidFill>
                  <a:srgbClr val="FFE5E5"/>
                </a:solidFill>
                <a:latin typeface="Dela Gothic One" pitchFamily="34" charset="0"/>
                <a:ea typeface="Dela Gothic One" pitchFamily="34" charset="-122"/>
                <a:cs typeface="Dela Gothic One" pitchFamily="34" charset="-120"/>
              </a:rPr>
              <a:t>State of Nature</a:t>
            </a:r>
            <a:endParaRPr lang="en-US" sz="1796" dirty="0"/>
          </a:p>
        </p:txBody>
      </p:sp>
      <p:sp>
        <p:nvSpPr>
          <p:cNvPr id="12" name="Text 7"/>
          <p:cNvSpPr/>
          <p:nvPr/>
        </p:nvSpPr>
        <p:spPr>
          <a:xfrm>
            <a:off x="1456134" y="4001214"/>
            <a:ext cx="5599152" cy="831890"/>
          </a:xfrm>
          <a:prstGeom prst="rect">
            <a:avLst/>
          </a:prstGeom>
          <a:noFill/>
          <a:ln/>
        </p:spPr>
        <p:txBody>
          <a:bodyPr wrap="square" rtlCol="0" anchor="t"/>
          <a:lstStyle/>
          <a:p>
            <a:pPr marL="0" indent="0" algn="ctr">
              <a:lnSpc>
                <a:spcPts val="2184"/>
              </a:lnSpc>
              <a:buNone/>
            </a:pPr>
            <a:r>
              <a:rPr lang="en-US" sz="1365" dirty="0">
                <a:solidFill>
                  <a:srgbClr val="FFE5E5"/>
                </a:solidFill>
                <a:latin typeface="DM Sans" pitchFamily="34" charset="0"/>
                <a:ea typeface="DM Sans" pitchFamily="34" charset="-122"/>
                <a:cs typeface="DM Sans" pitchFamily="34" charset="-120"/>
              </a:rPr>
              <a:t>In the social contract theory, individuals in a state of nature agree to surrender some of their freedoms to a central authority in exchange for security and order.</a:t>
            </a:r>
            <a:endParaRPr lang="en-US" sz="1365" dirty="0"/>
          </a:p>
        </p:txBody>
      </p:sp>
      <p:sp>
        <p:nvSpPr>
          <p:cNvPr id="13" name="Shape 8"/>
          <p:cNvSpPr/>
          <p:nvPr/>
        </p:nvSpPr>
        <p:spPr>
          <a:xfrm>
            <a:off x="7303532" y="5613023"/>
            <a:ext cx="22860" cy="606623"/>
          </a:xfrm>
          <a:prstGeom prst="roundRect">
            <a:avLst>
              <a:gd name="adj" fmla="val 318454"/>
            </a:avLst>
          </a:prstGeom>
          <a:solidFill>
            <a:srgbClr val="8D2424"/>
          </a:solidFill>
          <a:ln/>
        </p:spPr>
      </p:sp>
      <p:sp>
        <p:nvSpPr>
          <p:cNvPr id="14" name="Shape 9"/>
          <p:cNvSpPr/>
          <p:nvPr/>
        </p:nvSpPr>
        <p:spPr>
          <a:xfrm>
            <a:off x="7120057" y="5418118"/>
            <a:ext cx="389930" cy="389930"/>
          </a:xfrm>
          <a:prstGeom prst="roundRect">
            <a:avLst>
              <a:gd name="adj" fmla="val 18670"/>
            </a:avLst>
          </a:prstGeom>
          <a:solidFill>
            <a:srgbClr val="740B0B"/>
          </a:solidFill>
          <a:ln w="7620">
            <a:solidFill>
              <a:srgbClr val="8D2424"/>
            </a:solidFill>
            <a:prstDash val="solid"/>
          </a:ln>
        </p:spPr>
      </p:sp>
      <p:sp>
        <p:nvSpPr>
          <p:cNvPr id="15" name="Text 10"/>
          <p:cNvSpPr/>
          <p:nvPr/>
        </p:nvSpPr>
        <p:spPr>
          <a:xfrm>
            <a:off x="7200781" y="5476220"/>
            <a:ext cx="228481" cy="273725"/>
          </a:xfrm>
          <a:prstGeom prst="rect">
            <a:avLst/>
          </a:prstGeom>
          <a:noFill/>
          <a:ln/>
        </p:spPr>
        <p:txBody>
          <a:bodyPr wrap="none" rtlCol="0" anchor="t"/>
          <a:lstStyle/>
          <a:p>
            <a:pPr marL="0" indent="0" algn="ctr">
              <a:lnSpc>
                <a:spcPts val="2155"/>
              </a:lnSpc>
              <a:buNone/>
            </a:pPr>
            <a:r>
              <a:rPr lang="en-US" sz="2155" dirty="0">
                <a:solidFill>
                  <a:srgbClr val="FFE5E5"/>
                </a:solidFill>
                <a:latin typeface="Dela Gothic One" pitchFamily="34" charset="0"/>
                <a:ea typeface="Dela Gothic One" pitchFamily="34" charset="-122"/>
                <a:cs typeface="Dela Gothic One" pitchFamily="34" charset="-120"/>
              </a:rPr>
              <a:t>2</a:t>
            </a:r>
            <a:endParaRPr lang="en-US" sz="2155" dirty="0"/>
          </a:p>
        </p:txBody>
      </p:sp>
      <p:sp>
        <p:nvSpPr>
          <p:cNvPr id="16" name="Text 11"/>
          <p:cNvSpPr/>
          <p:nvPr/>
        </p:nvSpPr>
        <p:spPr>
          <a:xfrm>
            <a:off x="6174819" y="6393061"/>
            <a:ext cx="2280642" cy="285155"/>
          </a:xfrm>
          <a:prstGeom prst="rect">
            <a:avLst/>
          </a:prstGeom>
          <a:noFill/>
          <a:ln/>
        </p:spPr>
        <p:txBody>
          <a:bodyPr wrap="none" rtlCol="0" anchor="t"/>
          <a:lstStyle/>
          <a:p>
            <a:pPr marL="0" indent="0" algn="ctr">
              <a:lnSpc>
                <a:spcPts val="2245"/>
              </a:lnSpc>
              <a:buNone/>
            </a:pPr>
            <a:r>
              <a:rPr lang="en-US" sz="1796" dirty="0">
                <a:solidFill>
                  <a:srgbClr val="FFE5E5"/>
                </a:solidFill>
                <a:latin typeface="Dela Gothic One" pitchFamily="34" charset="0"/>
                <a:ea typeface="Dela Gothic One" pitchFamily="34" charset="-122"/>
                <a:cs typeface="Dela Gothic One" pitchFamily="34" charset="-120"/>
              </a:rPr>
              <a:t>Social Contract</a:t>
            </a:r>
            <a:endParaRPr lang="en-US" sz="1796" dirty="0"/>
          </a:p>
        </p:txBody>
      </p:sp>
      <p:sp>
        <p:nvSpPr>
          <p:cNvPr id="17" name="Text 12"/>
          <p:cNvSpPr/>
          <p:nvPr/>
        </p:nvSpPr>
        <p:spPr>
          <a:xfrm>
            <a:off x="4515564" y="6782157"/>
            <a:ext cx="5599152" cy="831890"/>
          </a:xfrm>
          <a:prstGeom prst="rect">
            <a:avLst/>
          </a:prstGeom>
          <a:noFill/>
          <a:ln/>
        </p:spPr>
        <p:txBody>
          <a:bodyPr wrap="square" rtlCol="0" anchor="t"/>
          <a:lstStyle/>
          <a:p>
            <a:pPr marL="0" indent="0" algn="ctr">
              <a:lnSpc>
                <a:spcPts val="2184"/>
              </a:lnSpc>
              <a:buNone/>
            </a:pPr>
            <a:r>
              <a:rPr lang="en-US" sz="1365" dirty="0">
                <a:solidFill>
                  <a:srgbClr val="FFE5E5"/>
                </a:solidFill>
                <a:latin typeface="DM Sans" pitchFamily="34" charset="0"/>
                <a:ea typeface="DM Sans" pitchFamily="34" charset="-122"/>
                <a:cs typeface="DM Sans" pitchFamily="34" charset="-120"/>
              </a:rPr>
              <a:t>The social contract is an implicit agreement between the citizens and the government, where the government agrees to protect the rights of the citizens in exchange for their obedience and loyalty.</a:t>
            </a:r>
            <a:endParaRPr lang="en-US" sz="1365" dirty="0"/>
          </a:p>
        </p:txBody>
      </p:sp>
      <p:sp>
        <p:nvSpPr>
          <p:cNvPr id="18" name="Shape 13"/>
          <p:cNvSpPr/>
          <p:nvPr/>
        </p:nvSpPr>
        <p:spPr>
          <a:xfrm>
            <a:off x="10363081" y="5006519"/>
            <a:ext cx="22860" cy="606623"/>
          </a:xfrm>
          <a:prstGeom prst="roundRect">
            <a:avLst>
              <a:gd name="adj" fmla="val 318454"/>
            </a:avLst>
          </a:prstGeom>
          <a:solidFill>
            <a:srgbClr val="8D2424"/>
          </a:solidFill>
          <a:ln/>
        </p:spPr>
      </p:sp>
      <p:sp>
        <p:nvSpPr>
          <p:cNvPr id="19" name="Shape 14"/>
          <p:cNvSpPr/>
          <p:nvPr/>
        </p:nvSpPr>
        <p:spPr>
          <a:xfrm>
            <a:off x="10179606" y="5418118"/>
            <a:ext cx="389930" cy="389930"/>
          </a:xfrm>
          <a:prstGeom prst="roundRect">
            <a:avLst>
              <a:gd name="adj" fmla="val 18670"/>
            </a:avLst>
          </a:prstGeom>
          <a:solidFill>
            <a:srgbClr val="740B0B"/>
          </a:solidFill>
          <a:ln w="7620">
            <a:solidFill>
              <a:srgbClr val="8D2424"/>
            </a:solidFill>
            <a:prstDash val="solid"/>
          </a:ln>
        </p:spPr>
      </p:sp>
      <p:sp>
        <p:nvSpPr>
          <p:cNvPr id="20" name="Text 15"/>
          <p:cNvSpPr/>
          <p:nvPr/>
        </p:nvSpPr>
        <p:spPr>
          <a:xfrm>
            <a:off x="10254020" y="5476220"/>
            <a:ext cx="241102" cy="273725"/>
          </a:xfrm>
          <a:prstGeom prst="rect">
            <a:avLst/>
          </a:prstGeom>
          <a:noFill/>
          <a:ln/>
        </p:spPr>
        <p:txBody>
          <a:bodyPr wrap="none" rtlCol="0" anchor="t"/>
          <a:lstStyle/>
          <a:p>
            <a:pPr marL="0" indent="0" algn="ctr">
              <a:lnSpc>
                <a:spcPts val="2155"/>
              </a:lnSpc>
              <a:buNone/>
            </a:pPr>
            <a:r>
              <a:rPr lang="en-US" sz="2155" dirty="0">
                <a:solidFill>
                  <a:srgbClr val="FFE5E5"/>
                </a:solidFill>
                <a:latin typeface="Dela Gothic One" pitchFamily="34" charset="0"/>
                <a:ea typeface="Dela Gothic One" pitchFamily="34" charset="-122"/>
                <a:cs typeface="Dela Gothic One" pitchFamily="34" charset="-120"/>
              </a:rPr>
              <a:t>3</a:t>
            </a:r>
            <a:endParaRPr lang="en-US" sz="2155" dirty="0"/>
          </a:p>
        </p:txBody>
      </p:sp>
      <p:sp>
        <p:nvSpPr>
          <p:cNvPr id="21" name="Text 16"/>
          <p:cNvSpPr/>
          <p:nvPr/>
        </p:nvSpPr>
        <p:spPr>
          <a:xfrm>
            <a:off x="8955167" y="3612118"/>
            <a:ext cx="2838807" cy="285155"/>
          </a:xfrm>
          <a:prstGeom prst="rect">
            <a:avLst/>
          </a:prstGeom>
          <a:noFill/>
          <a:ln/>
        </p:spPr>
        <p:txBody>
          <a:bodyPr wrap="none" rtlCol="0" anchor="t"/>
          <a:lstStyle/>
          <a:p>
            <a:pPr marL="0" indent="0" algn="ctr">
              <a:lnSpc>
                <a:spcPts val="2245"/>
              </a:lnSpc>
              <a:buNone/>
            </a:pPr>
            <a:r>
              <a:rPr lang="en-US" sz="1796" dirty="0">
                <a:solidFill>
                  <a:srgbClr val="FFE5E5"/>
                </a:solidFill>
                <a:latin typeface="Dela Gothic One" pitchFamily="34" charset="0"/>
                <a:ea typeface="Dela Gothic One" pitchFamily="34" charset="-122"/>
                <a:cs typeface="Dela Gothic One" pitchFamily="34" charset="-120"/>
              </a:rPr>
              <a:t>Legitimate Authority</a:t>
            </a:r>
            <a:endParaRPr lang="en-US" sz="1796" dirty="0"/>
          </a:p>
        </p:txBody>
      </p:sp>
      <p:sp>
        <p:nvSpPr>
          <p:cNvPr id="22" name="Text 17"/>
          <p:cNvSpPr/>
          <p:nvPr/>
        </p:nvSpPr>
        <p:spPr>
          <a:xfrm>
            <a:off x="7574994" y="4001214"/>
            <a:ext cx="5599271" cy="831890"/>
          </a:xfrm>
          <a:prstGeom prst="rect">
            <a:avLst/>
          </a:prstGeom>
          <a:noFill/>
          <a:ln/>
        </p:spPr>
        <p:txBody>
          <a:bodyPr wrap="square" rtlCol="0" anchor="t"/>
          <a:lstStyle/>
          <a:p>
            <a:pPr marL="0" indent="0" algn="ctr">
              <a:lnSpc>
                <a:spcPts val="2184"/>
              </a:lnSpc>
              <a:buNone/>
            </a:pPr>
            <a:r>
              <a:rPr lang="en-US" sz="1365" dirty="0">
                <a:solidFill>
                  <a:srgbClr val="FFE5E5"/>
                </a:solidFill>
                <a:latin typeface="DM Sans" pitchFamily="34" charset="0"/>
                <a:ea typeface="DM Sans" pitchFamily="34" charset="-122"/>
                <a:cs typeface="DM Sans" pitchFamily="34" charset="-120"/>
              </a:rPr>
              <a:t>The social contract theory provides a justification for the legitimate authority of the state, which is derived from the voluntary consent of the governed.</a:t>
            </a:r>
            <a:endParaRPr lang="en-US" sz="136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97008" y="794504"/>
            <a:ext cx="4980265" cy="6640473"/>
          </a:xfrm>
          <a:prstGeom prst="rect">
            <a:avLst/>
          </a:prstGeom>
        </p:spPr>
      </p:pic>
      <p:sp>
        <p:nvSpPr>
          <p:cNvPr id="6" name="Text 1"/>
          <p:cNvSpPr/>
          <p:nvPr/>
        </p:nvSpPr>
        <p:spPr>
          <a:xfrm>
            <a:off x="708422" y="723781"/>
            <a:ext cx="7727156" cy="1997393"/>
          </a:xfrm>
          <a:prstGeom prst="rect">
            <a:avLst/>
          </a:prstGeom>
          <a:noFill/>
          <a:ln/>
        </p:spPr>
        <p:txBody>
          <a:bodyPr wrap="square" rtlCol="0" anchor="t"/>
          <a:lstStyle/>
          <a:p>
            <a:pPr marL="0" indent="0">
              <a:lnSpc>
                <a:spcPts val="5243"/>
              </a:lnSpc>
              <a:buNone/>
            </a:pPr>
            <a:r>
              <a:rPr lang="en-US" sz="4194" dirty="0">
                <a:solidFill>
                  <a:srgbClr val="FAEBEB"/>
                </a:solidFill>
                <a:latin typeface="Dela Gothic One" pitchFamily="34" charset="0"/>
                <a:ea typeface="Dela Gothic One" pitchFamily="34" charset="-122"/>
                <a:cs typeface="Dela Gothic One" pitchFamily="34" charset="-120"/>
              </a:rPr>
              <a:t>Utilitarian Justifications for Political Obligation</a:t>
            </a:r>
            <a:endParaRPr lang="en-US" sz="4194" dirty="0"/>
          </a:p>
        </p:txBody>
      </p:sp>
      <p:sp>
        <p:nvSpPr>
          <p:cNvPr id="7" name="Shape 2"/>
          <p:cNvSpPr/>
          <p:nvPr/>
        </p:nvSpPr>
        <p:spPr>
          <a:xfrm>
            <a:off x="708422" y="3252430"/>
            <a:ext cx="455414" cy="455414"/>
          </a:xfrm>
          <a:prstGeom prst="roundRect">
            <a:avLst>
              <a:gd name="adj" fmla="val 18668"/>
            </a:avLst>
          </a:prstGeom>
          <a:solidFill>
            <a:srgbClr val="740B0B"/>
          </a:solidFill>
          <a:ln w="7620">
            <a:solidFill>
              <a:srgbClr val="8D2424"/>
            </a:solidFill>
            <a:prstDash val="solid"/>
          </a:ln>
        </p:spPr>
      </p:sp>
      <p:sp>
        <p:nvSpPr>
          <p:cNvPr id="8" name="Text 3"/>
          <p:cNvSpPr/>
          <p:nvPr/>
        </p:nvSpPr>
        <p:spPr>
          <a:xfrm>
            <a:off x="842129" y="3320296"/>
            <a:ext cx="188000" cy="319564"/>
          </a:xfrm>
          <a:prstGeom prst="rect">
            <a:avLst/>
          </a:prstGeom>
          <a:noFill/>
          <a:ln/>
        </p:spPr>
        <p:txBody>
          <a:bodyPr wrap="none" rtlCol="0" anchor="t"/>
          <a:lstStyle/>
          <a:p>
            <a:pPr marL="0" indent="0" algn="ctr">
              <a:lnSpc>
                <a:spcPts val="2517"/>
              </a:lnSpc>
              <a:buNone/>
            </a:pPr>
            <a:r>
              <a:rPr lang="en-US" sz="2517" dirty="0">
                <a:solidFill>
                  <a:srgbClr val="FFE5E5"/>
                </a:solidFill>
                <a:latin typeface="Dela Gothic One" pitchFamily="34" charset="0"/>
                <a:ea typeface="Dela Gothic One" pitchFamily="34" charset="-122"/>
                <a:cs typeface="Dela Gothic One" pitchFamily="34" charset="-120"/>
              </a:rPr>
              <a:t>1</a:t>
            </a:r>
            <a:endParaRPr lang="en-US" sz="2517" dirty="0"/>
          </a:p>
        </p:txBody>
      </p:sp>
      <p:sp>
        <p:nvSpPr>
          <p:cNvPr id="9" name="Text 4"/>
          <p:cNvSpPr/>
          <p:nvPr/>
        </p:nvSpPr>
        <p:spPr>
          <a:xfrm>
            <a:off x="1366242" y="3252430"/>
            <a:ext cx="2863810" cy="332899"/>
          </a:xfrm>
          <a:prstGeom prst="rect">
            <a:avLst/>
          </a:prstGeom>
          <a:noFill/>
          <a:ln/>
        </p:spPr>
        <p:txBody>
          <a:bodyPr wrap="none" rtlCol="0" anchor="t"/>
          <a:lstStyle/>
          <a:p>
            <a:pPr marL="0" indent="0">
              <a:lnSpc>
                <a:spcPts val="2621"/>
              </a:lnSpc>
              <a:buNone/>
            </a:pPr>
            <a:r>
              <a:rPr lang="en-US" sz="2097" dirty="0">
                <a:solidFill>
                  <a:srgbClr val="FFE5E5"/>
                </a:solidFill>
                <a:latin typeface="Dela Gothic One" pitchFamily="34" charset="0"/>
                <a:ea typeface="Dela Gothic One" pitchFamily="34" charset="-122"/>
                <a:cs typeface="Dela Gothic One" pitchFamily="34" charset="-120"/>
              </a:rPr>
              <a:t>Collective Welfare</a:t>
            </a:r>
            <a:endParaRPr lang="en-US" sz="2097" dirty="0"/>
          </a:p>
        </p:txBody>
      </p:sp>
      <p:sp>
        <p:nvSpPr>
          <p:cNvPr id="10" name="Text 5"/>
          <p:cNvSpPr/>
          <p:nvPr/>
        </p:nvSpPr>
        <p:spPr>
          <a:xfrm>
            <a:off x="1366242" y="3706773"/>
            <a:ext cx="3104555" cy="1943100"/>
          </a:xfrm>
          <a:prstGeom prst="rect">
            <a:avLst/>
          </a:prstGeom>
          <a:noFill/>
          <a:ln/>
        </p:spPr>
        <p:txBody>
          <a:bodyPr wrap="square" rtlCol="0" anchor="t"/>
          <a:lstStyle/>
          <a:p>
            <a:pPr marL="0" indent="0">
              <a:lnSpc>
                <a:spcPts val="2550"/>
              </a:lnSpc>
              <a:buNone/>
            </a:pPr>
            <a:r>
              <a:rPr lang="en-US" sz="1594" dirty="0">
                <a:solidFill>
                  <a:srgbClr val="FFE5E5"/>
                </a:solidFill>
                <a:latin typeface="DM Sans" pitchFamily="34" charset="0"/>
                <a:ea typeface="DM Sans" pitchFamily="34" charset="-122"/>
                <a:cs typeface="DM Sans" pitchFamily="34" charset="-120"/>
              </a:rPr>
              <a:t>Utilitarians argue that political obligation is justified because it promotes the greatest good for the greatest number of people, leading to overall societal well-being.</a:t>
            </a:r>
            <a:endParaRPr lang="en-US" sz="1594" dirty="0"/>
          </a:p>
        </p:txBody>
      </p:sp>
      <p:sp>
        <p:nvSpPr>
          <p:cNvPr id="11" name="Shape 6"/>
          <p:cNvSpPr/>
          <p:nvPr/>
        </p:nvSpPr>
        <p:spPr>
          <a:xfrm>
            <a:off x="4673203" y="3252430"/>
            <a:ext cx="455414" cy="455414"/>
          </a:xfrm>
          <a:prstGeom prst="roundRect">
            <a:avLst>
              <a:gd name="adj" fmla="val 18668"/>
            </a:avLst>
          </a:prstGeom>
          <a:solidFill>
            <a:srgbClr val="740B0B"/>
          </a:solidFill>
          <a:ln w="7620">
            <a:solidFill>
              <a:srgbClr val="8D2424"/>
            </a:solidFill>
            <a:prstDash val="solid"/>
          </a:ln>
        </p:spPr>
      </p:sp>
      <p:sp>
        <p:nvSpPr>
          <p:cNvPr id="12" name="Text 7"/>
          <p:cNvSpPr/>
          <p:nvPr/>
        </p:nvSpPr>
        <p:spPr>
          <a:xfrm>
            <a:off x="4767382" y="3320296"/>
            <a:ext cx="266938" cy="319564"/>
          </a:xfrm>
          <a:prstGeom prst="rect">
            <a:avLst/>
          </a:prstGeom>
          <a:noFill/>
          <a:ln/>
        </p:spPr>
        <p:txBody>
          <a:bodyPr wrap="none" rtlCol="0" anchor="t"/>
          <a:lstStyle/>
          <a:p>
            <a:pPr marL="0" indent="0" algn="ctr">
              <a:lnSpc>
                <a:spcPts val="2517"/>
              </a:lnSpc>
              <a:buNone/>
            </a:pPr>
            <a:r>
              <a:rPr lang="en-US" sz="2517" dirty="0">
                <a:solidFill>
                  <a:srgbClr val="FFE5E5"/>
                </a:solidFill>
                <a:latin typeface="Dela Gothic One" pitchFamily="34" charset="0"/>
                <a:ea typeface="Dela Gothic One" pitchFamily="34" charset="-122"/>
                <a:cs typeface="Dela Gothic One" pitchFamily="34" charset="-120"/>
              </a:rPr>
              <a:t>2</a:t>
            </a:r>
            <a:endParaRPr lang="en-US" sz="2517" dirty="0"/>
          </a:p>
        </p:txBody>
      </p:sp>
      <p:sp>
        <p:nvSpPr>
          <p:cNvPr id="13" name="Text 8"/>
          <p:cNvSpPr/>
          <p:nvPr/>
        </p:nvSpPr>
        <p:spPr>
          <a:xfrm>
            <a:off x="5331023" y="3252430"/>
            <a:ext cx="3000137" cy="332899"/>
          </a:xfrm>
          <a:prstGeom prst="rect">
            <a:avLst/>
          </a:prstGeom>
          <a:noFill/>
          <a:ln/>
        </p:spPr>
        <p:txBody>
          <a:bodyPr wrap="none" rtlCol="0" anchor="t"/>
          <a:lstStyle/>
          <a:p>
            <a:pPr marL="0" indent="0">
              <a:lnSpc>
                <a:spcPts val="2621"/>
              </a:lnSpc>
              <a:buNone/>
            </a:pPr>
            <a:r>
              <a:rPr lang="en-US" sz="2097" dirty="0">
                <a:solidFill>
                  <a:srgbClr val="FFE5E5"/>
                </a:solidFill>
                <a:latin typeface="Dela Gothic One" pitchFamily="34" charset="0"/>
                <a:ea typeface="Dela Gothic One" pitchFamily="34" charset="-122"/>
                <a:cs typeface="Dela Gothic One" pitchFamily="34" charset="-120"/>
              </a:rPr>
              <a:t>Stability and Order</a:t>
            </a:r>
            <a:endParaRPr lang="en-US" sz="2097" dirty="0"/>
          </a:p>
        </p:txBody>
      </p:sp>
      <p:sp>
        <p:nvSpPr>
          <p:cNvPr id="14" name="Text 9"/>
          <p:cNvSpPr/>
          <p:nvPr/>
        </p:nvSpPr>
        <p:spPr>
          <a:xfrm>
            <a:off x="5331023" y="3706773"/>
            <a:ext cx="3104555" cy="1619250"/>
          </a:xfrm>
          <a:prstGeom prst="rect">
            <a:avLst/>
          </a:prstGeom>
          <a:noFill/>
          <a:ln/>
        </p:spPr>
        <p:txBody>
          <a:bodyPr wrap="square" rtlCol="0" anchor="t"/>
          <a:lstStyle/>
          <a:p>
            <a:pPr marL="0" indent="0">
              <a:lnSpc>
                <a:spcPts val="2550"/>
              </a:lnSpc>
              <a:buNone/>
            </a:pPr>
            <a:r>
              <a:rPr lang="en-US" sz="1594" dirty="0">
                <a:solidFill>
                  <a:srgbClr val="FFE5E5"/>
                </a:solidFill>
                <a:latin typeface="DM Sans" pitchFamily="34" charset="0"/>
                <a:ea typeface="DM Sans" pitchFamily="34" charset="-122"/>
                <a:cs typeface="DM Sans" pitchFamily="34" charset="-120"/>
              </a:rPr>
              <a:t>Obedience to the state ensures social stability, law and order, and the protection of individual rights, which ultimately benefits everyone in society.</a:t>
            </a:r>
            <a:endParaRPr lang="en-US" sz="1594" dirty="0"/>
          </a:p>
        </p:txBody>
      </p:sp>
      <p:sp>
        <p:nvSpPr>
          <p:cNvPr id="15" name="Shape 10"/>
          <p:cNvSpPr/>
          <p:nvPr/>
        </p:nvSpPr>
        <p:spPr>
          <a:xfrm>
            <a:off x="708422" y="6079927"/>
            <a:ext cx="455414" cy="455414"/>
          </a:xfrm>
          <a:prstGeom prst="roundRect">
            <a:avLst>
              <a:gd name="adj" fmla="val 18668"/>
            </a:avLst>
          </a:prstGeom>
          <a:solidFill>
            <a:srgbClr val="740B0B"/>
          </a:solidFill>
          <a:ln w="7620">
            <a:solidFill>
              <a:srgbClr val="8D2424"/>
            </a:solidFill>
            <a:prstDash val="solid"/>
          </a:ln>
        </p:spPr>
      </p:sp>
      <p:sp>
        <p:nvSpPr>
          <p:cNvPr id="16" name="Text 11"/>
          <p:cNvSpPr/>
          <p:nvPr/>
        </p:nvSpPr>
        <p:spPr>
          <a:xfrm>
            <a:off x="795338" y="6147792"/>
            <a:ext cx="281583" cy="319564"/>
          </a:xfrm>
          <a:prstGeom prst="rect">
            <a:avLst/>
          </a:prstGeom>
          <a:noFill/>
          <a:ln/>
        </p:spPr>
        <p:txBody>
          <a:bodyPr wrap="none" rtlCol="0" anchor="t"/>
          <a:lstStyle/>
          <a:p>
            <a:pPr marL="0" indent="0" algn="ctr">
              <a:lnSpc>
                <a:spcPts val="2517"/>
              </a:lnSpc>
              <a:buNone/>
            </a:pPr>
            <a:r>
              <a:rPr lang="en-US" sz="2517" dirty="0">
                <a:solidFill>
                  <a:srgbClr val="FFE5E5"/>
                </a:solidFill>
                <a:latin typeface="Dela Gothic One" pitchFamily="34" charset="0"/>
                <a:ea typeface="Dela Gothic One" pitchFamily="34" charset="-122"/>
                <a:cs typeface="Dela Gothic One" pitchFamily="34" charset="-120"/>
              </a:rPr>
              <a:t>3</a:t>
            </a:r>
            <a:endParaRPr lang="en-US" sz="2517" dirty="0"/>
          </a:p>
        </p:txBody>
      </p:sp>
      <p:sp>
        <p:nvSpPr>
          <p:cNvPr id="17" name="Text 12"/>
          <p:cNvSpPr/>
          <p:nvPr/>
        </p:nvSpPr>
        <p:spPr>
          <a:xfrm>
            <a:off x="1366242" y="6079927"/>
            <a:ext cx="3320058" cy="332899"/>
          </a:xfrm>
          <a:prstGeom prst="rect">
            <a:avLst/>
          </a:prstGeom>
          <a:noFill/>
          <a:ln/>
        </p:spPr>
        <p:txBody>
          <a:bodyPr wrap="none" rtlCol="0" anchor="t"/>
          <a:lstStyle/>
          <a:p>
            <a:pPr marL="0" indent="0">
              <a:lnSpc>
                <a:spcPts val="2621"/>
              </a:lnSpc>
              <a:buNone/>
            </a:pPr>
            <a:r>
              <a:rPr lang="en-US" sz="2097" dirty="0">
                <a:solidFill>
                  <a:srgbClr val="FFE5E5"/>
                </a:solidFill>
                <a:latin typeface="Dela Gothic One" pitchFamily="34" charset="0"/>
                <a:ea typeface="Dela Gothic One" pitchFamily="34" charset="-122"/>
                <a:cs typeface="Dela Gothic One" pitchFamily="34" charset="-120"/>
              </a:rPr>
              <a:t>Efficient Governance</a:t>
            </a:r>
            <a:endParaRPr lang="en-US" sz="2097" dirty="0"/>
          </a:p>
        </p:txBody>
      </p:sp>
      <p:sp>
        <p:nvSpPr>
          <p:cNvPr id="18" name="Text 13"/>
          <p:cNvSpPr/>
          <p:nvPr/>
        </p:nvSpPr>
        <p:spPr>
          <a:xfrm>
            <a:off x="1366242" y="6534269"/>
            <a:ext cx="7069336" cy="971550"/>
          </a:xfrm>
          <a:prstGeom prst="rect">
            <a:avLst/>
          </a:prstGeom>
          <a:noFill/>
          <a:ln/>
        </p:spPr>
        <p:txBody>
          <a:bodyPr wrap="square" rtlCol="0" anchor="t"/>
          <a:lstStyle/>
          <a:p>
            <a:pPr marL="0" indent="0">
              <a:lnSpc>
                <a:spcPts val="2550"/>
              </a:lnSpc>
              <a:buNone/>
            </a:pPr>
            <a:r>
              <a:rPr lang="en-US" sz="1594" dirty="0">
                <a:solidFill>
                  <a:srgbClr val="FFE5E5"/>
                </a:solidFill>
                <a:latin typeface="DM Sans" pitchFamily="34" charset="0"/>
                <a:ea typeface="DM Sans" pitchFamily="34" charset="-122"/>
                <a:cs typeface="DM Sans" pitchFamily="34" charset="-120"/>
              </a:rPr>
              <a:t>Political obligation allows for effective and efficient governance, enabling the state to coordinate and provide public goods and services more effectively.</a:t>
            </a:r>
            <a:endParaRPr lang="en-US" sz="159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14630400" cy="2313980"/>
          </a:xfrm>
          <a:prstGeom prst="rect">
            <a:avLst/>
          </a:prstGeom>
        </p:spPr>
      </p:pic>
      <p:pic>
        <p:nvPicPr>
          <p:cNvPr id="5" name="Image 2" descr="preencoded.png"/>
          <p:cNvPicPr>
            <a:picLocks noChangeAspect="1"/>
          </p:cNvPicPr>
          <p:nvPr/>
        </p:nvPicPr>
        <p:blipFill>
          <a:blip r:embed="rId5"/>
          <a:stretch>
            <a:fillRect/>
          </a:stretch>
        </p:blipFill>
        <p:spPr>
          <a:xfrm>
            <a:off x="6607493" y="231338"/>
            <a:ext cx="1415415" cy="1851303"/>
          </a:xfrm>
          <a:prstGeom prst="rect">
            <a:avLst/>
          </a:prstGeom>
        </p:spPr>
      </p:pic>
      <p:sp>
        <p:nvSpPr>
          <p:cNvPr id="6" name="Text 1"/>
          <p:cNvSpPr/>
          <p:nvPr/>
        </p:nvSpPr>
        <p:spPr>
          <a:xfrm>
            <a:off x="872490" y="3122176"/>
            <a:ext cx="12885420" cy="1218009"/>
          </a:xfrm>
          <a:prstGeom prst="rect">
            <a:avLst/>
          </a:prstGeom>
          <a:noFill/>
          <a:ln/>
        </p:spPr>
        <p:txBody>
          <a:bodyPr wrap="square" rtlCol="0" anchor="t"/>
          <a:lstStyle/>
          <a:p>
            <a:pPr marL="0" indent="0">
              <a:lnSpc>
                <a:spcPts val="4795"/>
              </a:lnSpc>
              <a:buNone/>
            </a:pPr>
            <a:r>
              <a:rPr lang="en-US" sz="3836" dirty="0">
                <a:solidFill>
                  <a:srgbClr val="FAEBEB"/>
                </a:solidFill>
                <a:latin typeface="Dela Gothic One" pitchFamily="34" charset="0"/>
                <a:ea typeface="Dela Gothic One" pitchFamily="34" charset="-122"/>
                <a:cs typeface="Dela Gothic One" pitchFamily="34" charset="-120"/>
              </a:rPr>
              <a:t>Deontological Justifications for Political Obligation</a:t>
            </a:r>
            <a:endParaRPr lang="en-US" sz="3836" dirty="0"/>
          </a:p>
        </p:txBody>
      </p:sp>
      <p:pic>
        <p:nvPicPr>
          <p:cNvPr id="7" name="Image 3" descr="preencoded.png"/>
          <p:cNvPicPr>
            <a:picLocks noChangeAspect="1"/>
          </p:cNvPicPr>
          <p:nvPr/>
        </p:nvPicPr>
        <p:blipFill>
          <a:blip r:embed="rId6"/>
          <a:stretch>
            <a:fillRect/>
          </a:stretch>
        </p:blipFill>
        <p:spPr>
          <a:xfrm>
            <a:off x="872490" y="4617839"/>
            <a:ext cx="4295061" cy="740450"/>
          </a:xfrm>
          <a:prstGeom prst="rect">
            <a:avLst/>
          </a:prstGeom>
        </p:spPr>
      </p:pic>
      <p:sp>
        <p:nvSpPr>
          <p:cNvPr id="8" name="Text 2"/>
          <p:cNvSpPr/>
          <p:nvPr/>
        </p:nvSpPr>
        <p:spPr>
          <a:xfrm>
            <a:off x="1057513" y="5635943"/>
            <a:ext cx="2435781" cy="304443"/>
          </a:xfrm>
          <a:prstGeom prst="rect">
            <a:avLst/>
          </a:prstGeom>
          <a:noFill/>
          <a:ln/>
        </p:spPr>
        <p:txBody>
          <a:bodyPr wrap="none" rtlCol="0" anchor="t"/>
          <a:lstStyle/>
          <a:p>
            <a:pPr marL="0" indent="0" algn="l">
              <a:lnSpc>
                <a:spcPts val="2397"/>
              </a:lnSpc>
              <a:buNone/>
            </a:pPr>
            <a:r>
              <a:rPr lang="en-US" sz="1918" dirty="0">
                <a:solidFill>
                  <a:srgbClr val="FFE5E5"/>
                </a:solidFill>
                <a:latin typeface="Dela Gothic One" pitchFamily="34" charset="0"/>
                <a:ea typeface="Dela Gothic One" pitchFamily="34" charset="-122"/>
                <a:cs typeface="Dela Gothic One" pitchFamily="34" charset="-120"/>
              </a:rPr>
              <a:t>Moral Duty</a:t>
            </a:r>
            <a:endParaRPr lang="en-US" sz="1918" dirty="0"/>
          </a:p>
        </p:txBody>
      </p:sp>
      <p:sp>
        <p:nvSpPr>
          <p:cNvPr id="9" name="Text 3"/>
          <p:cNvSpPr/>
          <p:nvPr/>
        </p:nvSpPr>
        <p:spPr>
          <a:xfrm>
            <a:off x="1057513" y="6051352"/>
            <a:ext cx="3925014" cy="1184910"/>
          </a:xfrm>
          <a:prstGeom prst="rect">
            <a:avLst/>
          </a:prstGeom>
          <a:noFill/>
          <a:ln/>
        </p:spPr>
        <p:txBody>
          <a:bodyPr wrap="square" rtlCol="0" anchor="t"/>
          <a:lstStyle/>
          <a:p>
            <a:pPr marL="0" indent="0" algn="l">
              <a:lnSpc>
                <a:spcPts val="2332"/>
              </a:lnSpc>
              <a:buNone/>
            </a:pPr>
            <a:r>
              <a:rPr lang="en-US" sz="1458" dirty="0">
                <a:solidFill>
                  <a:srgbClr val="FFE5E5"/>
                </a:solidFill>
                <a:latin typeface="DM Sans" pitchFamily="34" charset="0"/>
                <a:ea typeface="DM Sans" pitchFamily="34" charset="-122"/>
                <a:cs typeface="DM Sans" pitchFamily="34" charset="-120"/>
              </a:rPr>
              <a:t>Deontological theories hold that individuals have a moral duty to obey the law and support the government, regardless of the consequences.</a:t>
            </a:r>
            <a:endParaRPr lang="en-US" sz="1458" dirty="0"/>
          </a:p>
        </p:txBody>
      </p:sp>
      <p:pic>
        <p:nvPicPr>
          <p:cNvPr id="10" name="Image 4" descr="preencoded.png"/>
          <p:cNvPicPr>
            <a:picLocks noChangeAspect="1"/>
          </p:cNvPicPr>
          <p:nvPr/>
        </p:nvPicPr>
        <p:blipFill>
          <a:blip r:embed="rId7"/>
          <a:stretch>
            <a:fillRect/>
          </a:stretch>
        </p:blipFill>
        <p:spPr>
          <a:xfrm>
            <a:off x="5167551" y="4617839"/>
            <a:ext cx="4295180" cy="740450"/>
          </a:xfrm>
          <a:prstGeom prst="rect">
            <a:avLst/>
          </a:prstGeom>
        </p:spPr>
      </p:pic>
      <p:sp>
        <p:nvSpPr>
          <p:cNvPr id="11" name="Text 4"/>
          <p:cNvSpPr/>
          <p:nvPr/>
        </p:nvSpPr>
        <p:spPr>
          <a:xfrm>
            <a:off x="5352574" y="5635943"/>
            <a:ext cx="3408998" cy="304443"/>
          </a:xfrm>
          <a:prstGeom prst="rect">
            <a:avLst/>
          </a:prstGeom>
          <a:noFill/>
          <a:ln/>
        </p:spPr>
        <p:txBody>
          <a:bodyPr wrap="none" rtlCol="0" anchor="t"/>
          <a:lstStyle/>
          <a:p>
            <a:pPr marL="0" indent="0" algn="l">
              <a:lnSpc>
                <a:spcPts val="2397"/>
              </a:lnSpc>
              <a:buNone/>
            </a:pPr>
            <a:r>
              <a:rPr lang="en-US" sz="1918" dirty="0">
                <a:solidFill>
                  <a:srgbClr val="FFE5E5"/>
                </a:solidFill>
                <a:latin typeface="Dela Gothic One" pitchFamily="34" charset="0"/>
                <a:ea typeface="Dela Gothic One" pitchFamily="34" charset="-122"/>
                <a:cs typeface="Dela Gothic One" pitchFamily="34" charset="-120"/>
              </a:rPr>
              <a:t>Categorical Imperative</a:t>
            </a:r>
            <a:endParaRPr lang="en-US" sz="1918" dirty="0"/>
          </a:p>
        </p:txBody>
      </p:sp>
      <p:sp>
        <p:nvSpPr>
          <p:cNvPr id="12" name="Text 5"/>
          <p:cNvSpPr/>
          <p:nvPr/>
        </p:nvSpPr>
        <p:spPr>
          <a:xfrm>
            <a:off x="5352574" y="6051352"/>
            <a:ext cx="3925133" cy="1184910"/>
          </a:xfrm>
          <a:prstGeom prst="rect">
            <a:avLst/>
          </a:prstGeom>
          <a:noFill/>
          <a:ln/>
        </p:spPr>
        <p:txBody>
          <a:bodyPr wrap="square" rtlCol="0" anchor="t"/>
          <a:lstStyle/>
          <a:p>
            <a:pPr marL="0" indent="0" algn="l">
              <a:lnSpc>
                <a:spcPts val="2332"/>
              </a:lnSpc>
              <a:buNone/>
            </a:pPr>
            <a:r>
              <a:rPr lang="en-US" sz="1458" dirty="0">
                <a:solidFill>
                  <a:srgbClr val="FFE5E5"/>
                </a:solidFill>
                <a:latin typeface="DM Sans" pitchFamily="34" charset="0"/>
                <a:ea typeface="DM Sans" pitchFamily="34" charset="-122"/>
                <a:cs typeface="DM Sans" pitchFamily="34" charset="-120"/>
              </a:rPr>
              <a:t>Kant's categorical imperative suggests that individuals should act in a way that they would will to become a universal law, which includes obeying the state.</a:t>
            </a:r>
            <a:endParaRPr lang="en-US" sz="1458" dirty="0"/>
          </a:p>
        </p:txBody>
      </p:sp>
      <p:pic>
        <p:nvPicPr>
          <p:cNvPr id="13" name="Image 5" descr="preencoded.png"/>
          <p:cNvPicPr>
            <a:picLocks noChangeAspect="1"/>
          </p:cNvPicPr>
          <p:nvPr/>
        </p:nvPicPr>
        <p:blipFill>
          <a:blip r:embed="rId8"/>
          <a:stretch>
            <a:fillRect/>
          </a:stretch>
        </p:blipFill>
        <p:spPr>
          <a:xfrm>
            <a:off x="9462730" y="4617839"/>
            <a:ext cx="4295180" cy="740450"/>
          </a:xfrm>
          <a:prstGeom prst="rect">
            <a:avLst/>
          </a:prstGeom>
        </p:spPr>
      </p:pic>
      <p:sp>
        <p:nvSpPr>
          <p:cNvPr id="14" name="Text 6"/>
          <p:cNvSpPr/>
          <p:nvPr/>
        </p:nvSpPr>
        <p:spPr>
          <a:xfrm>
            <a:off x="9647753" y="5635943"/>
            <a:ext cx="3463409" cy="304443"/>
          </a:xfrm>
          <a:prstGeom prst="rect">
            <a:avLst/>
          </a:prstGeom>
          <a:noFill/>
          <a:ln/>
        </p:spPr>
        <p:txBody>
          <a:bodyPr wrap="none" rtlCol="0" anchor="t"/>
          <a:lstStyle/>
          <a:p>
            <a:pPr marL="0" indent="0" algn="l">
              <a:lnSpc>
                <a:spcPts val="2397"/>
              </a:lnSpc>
              <a:buNone/>
            </a:pPr>
            <a:r>
              <a:rPr lang="en-US" sz="1918" dirty="0">
                <a:solidFill>
                  <a:srgbClr val="FFE5E5"/>
                </a:solidFill>
                <a:latin typeface="Dela Gothic One" pitchFamily="34" charset="0"/>
                <a:ea typeface="Dela Gothic One" pitchFamily="34" charset="-122"/>
                <a:cs typeface="Dela Gothic One" pitchFamily="34" charset="-120"/>
              </a:rPr>
              <a:t>Respect for Institutions</a:t>
            </a:r>
            <a:endParaRPr lang="en-US" sz="1918" dirty="0"/>
          </a:p>
        </p:txBody>
      </p:sp>
      <p:sp>
        <p:nvSpPr>
          <p:cNvPr id="15" name="Text 7"/>
          <p:cNvSpPr/>
          <p:nvPr/>
        </p:nvSpPr>
        <p:spPr>
          <a:xfrm>
            <a:off x="9647753" y="6051352"/>
            <a:ext cx="3925133" cy="1184910"/>
          </a:xfrm>
          <a:prstGeom prst="rect">
            <a:avLst/>
          </a:prstGeom>
          <a:noFill/>
          <a:ln/>
        </p:spPr>
        <p:txBody>
          <a:bodyPr wrap="square" rtlCol="0" anchor="t"/>
          <a:lstStyle/>
          <a:p>
            <a:pPr marL="0" indent="0" algn="l">
              <a:lnSpc>
                <a:spcPts val="2332"/>
              </a:lnSpc>
              <a:buNone/>
            </a:pPr>
            <a:r>
              <a:rPr lang="en-US" sz="1458" dirty="0">
                <a:solidFill>
                  <a:srgbClr val="FFE5E5"/>
                </a:solidFill>
                <a:latin typeface="DM Sans" pitchFamily="34" charset="0"/>
                <a:ea typeface="DM Sans" pitchFamily="34" charset="-122"/>
                <a:cs typeface="DM Sans" pitchFamily="34" charset="-120"/>
              </a:rPr>
              <a:t>Deontologists argue that individuals must respect the legitimate institutions of the state and fulfill their political obligations as a matter of moral principle.</a:t>
            </a:r>
            <a:endParaRPr lang="en-US" sz="145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58313" y="2268617"/>
            <a:ext cx="5057775" cy="3692247"/>
          </a:xfrm>
          <a:prstGeom prst="rect">
            <a:avLst/>
          </a:prstGeom>
        </p:spPr>
      </p:pic>
      <p:sp>
        <p:nvSpPr>
          <p:cNvPr id="6" name="Text 1"/>
          <p:cNvSpPr/>
          <p:nvPr/>
        </p:nvSpPr>
        <p:spPr>
          <a:xfrm>
            <a:off x="599956" y="608528"/>
            <a:ext cx="7944088" cy="1127760"/>
          </a:xfrm>
          <a:prstGeom prst="rect">
            <a:avLst/>
          </a:prstGeom>
          <a:noFill/>
          <a:ln/>
        </p:spPr>
        <p:txBody>
          <a:bodyPr wrap="square" rtlCol="0" anchor="t"/>
          <a:lstStyle/>
          <a:p>
            <a:pPr marL="0" indent="0">
              <a:lnSpc>
                <a:spcPts val="4440"/>
              </a:lnSpc>
              <a:buNone/>
            </a:pPr>
            <a:r>
              <a:rPr lang="en-US" sz="3552" dirty="0">
                <a:solidFill>
                  <a:srgbClr val="FAEBEB"/>
                </a:solidFill>
                <a:latin typeface="Dela Gothic One" pitchFamily="34" charset="0"/>
                <a:ea typeface="Dela Gothic One" pitchFamily="34" charset="-122"/>
                <a:cs typeface="Dela Gothic One" pitchFamily="34" charset="-120"/>
              </a:rPr>
              <a:t>Consent and Political Obligation</a:t>
            </a:r>
            <a:endParaRPr lang="en-US" sz="3552" dirty="0"/>
          </a:p>
        </p:txBody>
      </p:sp>
      <p:pic>
        <p:nvPicPr>
          <p:cNvPr id="7" name="Image 3" descr="preencoded.png"/>
          <p:cNvPicPr>
            <a:picLocks noChangeAspect="1"/>
          </p:cNvPicPr>
          <p:nvPr/>
        </p:nvPicPr>
        <p:blipFill>
          <a:blip r:embed="rId6"/>
          <a:stretch>
            <a:fillRect/>
          </a:stretch>
        </p:blipFill>
        <p:spPr>
          <a:xfrm>
            <a:off x="599956" y="1993344"/>
            <a:ext cx="428506" cy="428506"/>
          </a:xfrm>
          <a:prstGeom prst="rect">
            <a:avLst/>
          </a:prstGeom>
        </p:spPr>
      </p:pic>
      <p:sp>
        <p:nvSpPr>
          <p:cNvPr id="8" name="Text 2"/>
          <p:cNvSpPr/>
          <p:nvPr/>
        </p:nvSpPr>
        <p:spPr>
          <a:xfrm>
            <a:off x="599956" y="2593181"/>
            <a:ext cx="2255520" cy="281821"/>
          </a:xfrm>
          <a:prstGeom prst="rect">
            <a:avLst/>
          </a:prstGeom>
          <a:noFill/>
          <a:ln/>
        </p:spPr>
        <p:txBody>
          <a:bodyPr wrap="none" rtlCol="0" anchor="t"/>
          <a:lstStyle/>
          <a:p>
            <a:pPr marL="0" indent="0" algn="l">
              <a:lnSpc>
                <a:spcPts val="2220"/>
              </a:lnSpc>
              <a:buNone/>
            </a:pPr>
            <a:r>
              <a:rPr lang="en-US" sz="1776" dirty="0">
                <a:solidFill>
                  <a:srgbClr val="FFE5E5"/>
                </a:solidFill>
                <a:latin typeface="Dela Gothic One" pitchFamily="34" charset="0"/>
                <a:ea typeface="Dela Gothic One" pitchFamily="34" charset="-122"/>
                <a:cs typeface="Dela Gothic One" pitchFamily="34" charset="-120"/>
              </a:rPr>
              <a:t>Explicit Consent</a:t>
            </a:r>
            <a:endParaRPr lang="en-US" sz="1776" dirty="0"/>
          </a:p>
        </p:txBody>
      </p:sp>
      <p:sp>
        <p:nvSpPr>
          <p:cNvPr id="9" name="Text 3"/>
          <p:cNvSpPr/>
          <p:nvPr/>
        </p:nvSpPr>
        <p:spPr>
          <a:xfrm>
            <a:off x="599956" y="2977753"/>
            <a:ext cx="7944088" cy="548640"/>
          </a:xfrm>
          <a:prstGeom prst="rect">
            <a:avLst/>
          </a:prstGeom>
          <a:noFill/>
          <a:ln/>
        </p:spPr>
        <p:txBody>
          <a:bodyPr wrap="square" rtlCol="0" anchor="t"/>
          <a:lstStyle/>
          <a:p>
            <a:pPr marL="0" indent="0" algn="l">
              <a:lnSpc>
                <a:spcPts val="2160"/>
              </a:lnSpc>
              <a:buNone/>
            </a:pPr>
            <a:r>
              <a:rPr lang="en-US" sz="1350" dirty="0">
                <a:solidFill>
                  <a:srgbClr val="FFE5E5"/>
                </a:solidFill>
                <a:latin typeface="DM Sans" pitchFamily="34" charset="0"/>
                <a:ea typeface="DM Sans" pitchFamily="34" charset="-122"/>
                <a:cs typeface="DM Sans" pitchFamily="34" charset="-120"/>
              </a:rPr>
              <a:t>Explicit consent, such as voting or actively participating in the political process, can create a stronger sense of political obligation.</a:t>
            </a:r>
            <a:endParaRPr lang="en-US" sz="1350" dirty="0"/>
          </a:p>
        </p:txBody>
      </p:sp>
      <p:pic>
        <p:nvPicPr>
          <p:cNvPr id="10" name="Image 4" descr="preencoded.png"/>
          <p:cNvPicPr>
            <a:picLocks noChangeAspect="1"/>
          </p:cNvPicPr>
          <p:nvPr/>
        </p:nvPicPr>
        <p:blipFill>
          <a:blip r:embed="rId7"/>
          <a:stretch>
            <a:fillRect/>
          </a:stretch>
        </p:blipFill>
        <p:spPr>
          <a:xfrm>
            <a:off x="599956" y="4040624"/>
            <a:ext cx="428506" cy="428506"/>
          </a:xfrm>
          <a:prstGeom prst="rect">
            <a:avLst/>
          </a:prstGeom>
        </p:spPr>
      </p:pic>
      <p:sp>
        <p:nvSpPr>
          <p:cNvPr id="11" name="Text 4"/>
          <p:cNvSpPr/>
          <p:nvPr/>
        </p:nvSpPr>
        <p:spPr>
          <a:xfrm>
            <a:off x="599956" y="4640461"/>
            <a:ext cx="2255520" cy="281821"/>
          </a:xfrm>
          <a:prstGeom prst="rect">
            <a:avLst/>
          </a:prstGeom>
          <a:noFill/>
          <a:ln/>
        </p:spPr>
        <p:txBody>
          <a:bodyPr wrap="none" rtlCol="0" anchor="t"/>
          <a:lstStyle/>
          <a:p>
            <a:pPr marL="0" indent="0" algn="l">
              <a:lnSpc>
                <a:spcPts val="2220"/>
              </a:lnSpc>
              <a:buNone/>
            </a:pPr>
            <a:r>
              <a:rPr lang="en-US" sz="1776" dirty="0">
                <a:solidFill>
                  <a:srgbClr val="FFE5E5"/>
                </a:solidFill>
                <a:latin typeface="Dela Gothic One" pitchFamily="34" charset="0"/>
                <a:ea typeface="Dela Gothic One" pitchFamily="34" charset="-122"/>
                <a:cs typeface="Dela Gothic One" pitchFamily="34" charset="-120"/>
              </a:rPr>
              <a:t>Tacit Consent</a:t>
            </a:r>
            <a:endParaRPr lang="en-US" sz="1776" dirty="0"/>
          </a:p>
        </p:txBody>
      </p:sp>
      <p:sp>
        <p:nvSpPr>
          <p:cNvPr id="12" name="Text 5"/>
          <p:cNvSpPr/>
          <p:nvPr/>
        </p:nvSpPr>
        <p:spPr>
          <a:xfrm>
            <a:off x="599956" y="5025033"/>
            <a:ext cx="7944088" cy="548640"/>
          </a:xfrm>
          <a:prstGeom prst="rect">
            <a:avLst/>
          </a:prstGeom>
          <a:noFill/>
          <a:ln/>
        </p:spPr>
        <p:txBody>
          <a:bodyPr wrap="square" rtlCol="0" anchor="t"/>
          <a:lstStyle/>
          <a:p>
            <a:pPr marL="0" indent="0" algn="l">
              <a:lnSpc>
                <a:spcPts val="2160"/>
              </a:lnSpc>
              <a:buNone/>
            </a:pPr>
            <a:r>
              <a:rPr lang="en-US" sz="1350" dirty="0">
                <a:solidFill>
                  <a:srgbClr val="FFE5E5"/>
                </a:solidFill>
                <a:latin typeface="DM Sans" pitchFamily="34" charset="0"/>
                <a:ea typeface="DM Sans" pitchFamily="34" charset="-122"/>
                <a:cs typeface="DM Sans" pitchFamily="34" charset="-120"/>
              </a:rPr>
              <a:t>Tacit consent, where individuals passively accept the state's authority by residing within its jurisdiction, can also generate political obligation.</a:t>
            </a:r>
            <a:endParaRPr lang="en-US" sz="1350" dirty="0"/>
          </a:p>
        </p:txBody>
      </p:sp>
      <p:pic>
        <p:nvPicPr>
          <p:cNvPr id="13" name="Image 5" descr="preencoded.png"/>
          <p:cNvPicPr>
            <a:picLocks noChangeAspect="1"/>
          </p:cNvPicPr>
          <p:nvPr/>
        </p:nvPicPr>
        <p:blipFill>
          <a:blip r:embed="rId8"/>
          <a:stretch>
            <a:fillRect/>
          </a:stretch>
        </p:blipFill>
        <p:spPr>
          <a:xfrm>
            <a:off x="599956" y="6087904"/>
            <a:ext cx="428506" cy="428506"/>
          </a:xfrm>
          <a:prstGeom prst="rect">
            <a:avLst/>
          </a:prstGeom>
        </p:spPr>
      </p:pic>
      <p:sp>
        <p:nvSpPr>
          <p:cNvPr id="14" name="Text 6"/>
          <p:cNvSpPr/>
          <p:nvPr/>
        </p:nvSpPr>
        <p:spPr>
          <a:xfrm>
            <a:off x="599956" y="6687741"/>
            <a:ext cx="2433518" cy="281821"/>
          </a:xfrm>
          <a:prstGeom prst="rect">
            <a:avLst/>
          </a:prstGeom>
          <a:noFill/>
          <a:ln/>
        </p:spPr>
        <p:txBody>
          <a:bodyPr wrap="none" rtlCol="0" anchor="t"/>
          <a:lstStyle/>
          <a:p>
            <a:pPr marL="0" indent="0" algn="l">
              <a:lnSpc>
                <a:spcPts val="2220"/>
              </a:lnSpc>
              <a:buNone/>
            </a:pPr>
            <a:r>
              <a:rPr lang="en-US" sz="1776" dirty="0">
                <a:solidFill>
                  <a:srgbClr val="FFE5E5"/>
                </a:solidFill>
                <a:latin typeface="Dela Gothic One" pitchFamily="34" charset="0"/>
                <a:ea typeface="Dela Gothic One" pitchFamily="34" charset="-122"/>
                <a:cs typeface="Dela Gothic One" pitchFamily="34" charset="-120"/>
              </a:rPr>
              <a:t>Civic Engagement</a:t>
            </a:r>
            <a:endParaRPr lang="en-US" sz="1776" dirty="0"/>
          </a:p>
        </p:txBody>
      </p:sp>
      <p:sp>
        <p:nvSpPr>
          <p:cNvPr id="15" name="Text 7"/>
          <p:cNvSpPr/>
          <p:nvPr/>
        </p:nvSpPr>
        <p:spPr>
          <a:xfrm>
            <a:off x="599956" y="7072313"/>
            <a:ext cx="7944088" cy="548640"/>
          </a:xfrm>
          <a:prstGeom prst="rect">
            <a:avLst/>
          </a:prstGeom>
          <a:noFill/>
          <a:ln/>
        </p:spPr>
        <p:txBody>
          <a:bodyPr wrap="square" rtlCol="0" anchor="t"/>
          <a:lstStyle/>
          <a:p>
            <a:pPr marL="0" indent="0" algn="l">
              <a:lnSpc>
                <a:spcPts val="2160"/>
              </a:lnSpc>
              <a:buNone/>
            </a:pPr>
            <a:r>
              <a:rPr lang="en-US" sz="1350" dirty="0">
                <a:solidFill>
                  <a:srgbClr val="FFE5E5"/>
                </a:solidFill>
                <a:latin typeface="DM Sans" pitchFamily="34" charset="0"/>
                <a:ea typeface="DM Sans" pitchFamily="34" charset="-122"/>
                <a:cs typeface="DM Sans" pitchFamily="34" charset="-120"/>
              </a:rPr>
              <a:t>Active civic engagement, such as volunteering or community service, can reinforce an individual's sense of political obligation and commitment to the state.</a:t>
            </a:r>
            <a:endParaRPr lang="en-US" sz="13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06057" y="2444115"/>
            <a:ext cx="4962168" cy="3341251"/>
          </a:xfrm>
          <a:prstGeom prst="rect">
            <a:avLst/>
          </a:prstGeom>
        </p:spPr>
      </p:pic>
      <p:sp>
        <p:nvSpPr>
          <p:cNvPr id="6" name="Text 1"/>
          <p:cNvSpPr/>
          <p:nvPr/>
        </p:nvSpPr>
        <p:spPr>
          <a:xfrm>
            <a:off x="733782" y="744022"/>
            <a:ext cx="7676436" cy="1379220"/>
          </a:xfrm>
          <a:prstGeom prst="rect">
            <a:avLst/>
          </a:prstGeom>
          <a:noFill/>
          <a:ln/>
        </p:spPr>
        <p:txBody>
          <a:bodyPr wrap="square" rtlCol="0" anchor="t"/>
          <a:lstStyle/>
          <a:p>
            <a:pPr marL="0" indent="0">
              <a:lnSpc>
                <a:spcPts val="5431"/>
              </a:lnSpc>
              <a:buNone/>
            </a:pPr>
            <a:r>
              <a:rPr lang="en-US" sz="4345" dirty="0">
                <a:solidFill>
                  <a:srgbClr val="FAEBEB"/>
                </a:solidFill>
                <a:latin typeface="Dela Gothic One" pitchFamily="34" charset="0"/>
                <a:ea typeface="Dela Gothic One" pitchFamily="34" charset="-122"/>
                <a:cs typeface="Dela Gothic One" pitchFamily="34" charset="-120"/>
              </a:rPr>
              <a:t>Challenges to Political Obligation</a:t>
            </a:r>
            <a:endParaRPr lang="en-US" sz="4345" dirty="0"/>
          </a:p>
        </p:txBody>
      </p:sp>
      <p:sp>
        <p:nvSpPr>
          <p:cNvPr id="7" name="Shape 2"/>
          <p:cNvSpPr/>
          <p:nvPr/>
        </p:nvSpPr>
        <p:spPr>
          <a:xfrm>
            <a:off x="733782" y="2437686"/>
            <a:ext cx="3733443" cy="2926913"/>
          </a:xfrm>
          <a:prstGeom prst="roundRect">
            <a:avLst>
              <a:gd name="adj" fmla="val 3009"/>
            </a:avLst>
          </a:prstGeom>
          <a:solidFill>
            <a:srgbClr val="740B0B"/>
          </a:solidFill>
          <a:ln w="7620">
            <a:solidFill>
              <a:srgbClr val="8D2424"/>
            </a:solidFill>
            <a:prstDash val="solid"/>
          </a:ln>
        </p:spPr>
      </p:sp>
      <p:sp>
        <p:nvSpPr>
          <p:cNvPr id="8" name="Text 3"/>
          <p:cNvSpPr/>
          <p:nvPr/>
        </p:nvSpPr>
        <p:spPr>
          <a:xfrm>
            <a:off x="951071" y="2654975"/>
            <a:ext cx="2758797" cy="344805"/>
          </a:xfrm>
          <a:prstGeom prst="rect">
            <a:avLst/>
          </a:prstGeom>
          <a:noFill/>
          <a:ln/>
        </p:spPr>
        <p:txBody>
          <a:bodyPr wrap="none" rtlCol="0" anchor="t"/>
          <a:lstStyle/>
          <a:p>
            <a:pPr marL="0" indent="0">
              <a:lnSpc>
                <a:spcPts val="2715"/>
              </a:lnSpc>
              <a:buNone/>
            </a:pPr>
            <a:r>
              <a:rPr lang="en-US" sz="2172" dirty="0">
                <a:solidFill>
                  <a:srgbClr val="FFE5E5"/>
                </a:solidFill>
                <a:latin typeface="Dela Gothic One" pitchFamily="34" charset="0"/>
                <a:ea typeface="Dela Gothic One" pitchFamily="34" charset="-122"/>
                <a:cs typeface="Dela Gothic One" pitchFamily="34" charset="-120"/>
              </a:rPr>
              <a:t>Duty vs. Consent</a:t>
            </a:r>
            <a:endParaRPr lang="en-US" sz="2172" dirty="0"/>
          </a:p>
        </p:txBody>
      </p:sp>
      <p:sp>
        <p:nvSpPr>
          <p:cNvPr id="9" name="Text 4"/>
          <p:cNvSpPr/>
          <p:nvPr/>
        </p:nvSpPr>
        <p:spPr>
          <a:xfrm>
            <a:off x="951071" y="3125510"/>
            <a:ext cx="3298865" cy="1676995"/>
          </a:xfrm>
          <a:prstGeom prst="rect">
            <a:avLst/>
          </a:prstGeom>
          <a:noFill/>
          <a:ln/>
        </p:spPr>
        <p:txBody>
          <a:bodyPr wrap="square" rtlCol="0" anchor="t"/>
          <a:lstStyle/>
          <a:p>
            <a:pPr marL="0" indent="0">
              <a:lnSpc>
                <a:spcPts val="2642"/>
              </a:lnSpc>
              <a:buNone/>
            </a:pPr>
            <a:r>
              <a:rPr lang="en-US" sz="1651" dirty="0">
                <a:solidFill>
                  <a:srgbClr val="FFE5E5"/>
                </a:solidFill>
                <a:latin typeface="DM Sans" pitchFamily="34" charset="0"/>
                <a:ea typeface="DM Sans" pitchFamily="34" charset="-122"/>
                <a:cs typeface="DM Sans" pitchFamily="34" charset="-120"/>
              </a:rPr>
              <a:t>There is an ongoing debate about whether political obligation is grounded in moral duty or voluntary consent, which can lead to conflicting justifications.</a:t>
            </a:r>
            <a:endParaRPr lang="en-US" sz="1651" dirty="0"/>
          </a:p>
        </p:txBody>
      </p:sp>
      <p:sp>
        <p:nvSpPr>
          <p:cNvPr id="10" name="Shape 5"/>
          <p:cNvSpPr/>
          <p:nvPr/>
        </p:nvSpPr>
        <p:spPr>
          <a:xfrm>
            <a:off x="4676894" y="2437686"/>
            <a:ext cx="3733443" cy="2926913"/>
          </a:xfrm>
          <a:prstGeom prst="roundRect">
            <a:avLst>
              <a:gd name="adj" fmla="val 3009"/>
            </a:avLst>
          </a:prstGeom>
          <a:solidFill>
            <a:srgbClr val="740B0B"/>
          </a:solidFill>
          <a:ln w="7620">
            <a:solidFill>
              <a:srgbClr val="8D2424"/>
            </a:solidFill>
            <a:prstDash val="solid"/>
          </a:ln>
        </p:spPr>
      </p:sp>
      <p:sp>
        <p:nvSpPr>
          <p:cNvPr id="11" name="Text 6"/>
          <p:cNvSpPr/>
          <p:nvPr/>
        </p:nvSpPr>
        <p:spPr>
          <a:xfrm>
            <a:off x="4894183" y="2654975"/>
            <a:ext cx="3298865" cy="689610"/>
          </a:xfrm>
          <a:prstGeom prst="rect">
            <a:avLst/>
          </a:prstGeom>
          <a:noFill/>
          <a:ln/>
        </p:spPr>
        <p:txBody>
          <a:bodyPr wrap="square" rtlCol="0" anchor="t"/>
          <a:lstStyle/>
          <a:p>
            <a:pPr marL="0" indent="0">
              <a:lnSpc>
                <a:spcPts val="2715"/>
              </a:lnSpc>
              <a:buNone/>
            </a:pPr>
            <a:r>
              <a:rPr lang="en-US" sz="2172" dirty="0">
                <a:solidFill>
                  <a:srgbClr val="FFE5E5"/>
                </a:solidFill>
                <a:latin typeface="Dela Gothic One" pitchFamily="34" charset="0"/>
                <a:ea typeface="Dela Gothic One" pitchFamily="34" charset="-122"/>
                <a:cs typeface="Dela Gothic One" pitchFamily="34" charset="-120"/>
              </a:rPr>
              <a:t>Dissent and Civil Disobedience</a:t>
            </a:r>
            <a:endParaRPr lang="en-US" sz="2172" dirty="0"/>
          </a:p>
        </p:txBody>
      </p:sp>
      <p:sp>
        <p:nvSpPr>
          <p:cNvPr id="12" name="Text 7"/>
          <p:cNvSpPr/>
          <p:nvPr/>
        </p:nvSpPr>
        <p:spPr>
          <a:xfrm>
            <a:off x="4894183" y="3470315"/>
            <a:ext cx="3298865" cy="1676995"/>
          </a:xfrm>
          <a:prstGeom prst="rect">
            <a:avLst/>
          </a:prstGeom>
          <a:noFill/>
          <a:ln/>
        </p:spPr>
        <p:txBody>
          <a:bodyPr wrap="square" rtlCol="0" anchor="t"/>
          <a:lstStyle/>
          <a:p>
            <a:pPr marL="0" indent="0">
              <a:lnSpc>
                <a:spcPts val="2642"/>
              </a:lnSpc>
              <a:buNone/>
            </a:pPr>
            <a:r>
              <a:rPr lang="en-US" sz="1651" dirty="0">
                <a:solidFill>
                  <a:srgbClr val="FFE5E5"/>
                </a:solidFill>
                <a:latin typeface="DM Sans" pitchFamily="34" charset="0"/>
                <a:ea typeface="DM Sans" pitchFamily="34" charset="-122"/>
                <a:cs typeface="DM Sans" pitchFamily="34" charset="-120"/>
              </a:rPr>
              <a:t>The right to dissent and engage in civil disobedience can challenge the notion of unconditional political obligation, especially in cases of perceived injustice.</a:t>
            </a:r>
            <a:endParaRPr lang="en-US" sz="1651" dirty="0"/>
          </a:p>
        </p:txBody>
      </p:sp>
      <p:sp>
        <p:nvSpPr>
          <p:cNvPr id="13" name="Shape 8"/>
          <p:cNvSpPr/>
          <p:nvPr/>
        </p:nvSpPr>
        <p:spPr>
          <a:xfrm>
            <a:off x="733782" y="5574268"/>
            <a:ext cx="7676436" cy="1911310"/>
          </a:xfrm>
          <a:prstGeom prst="roundRect">
            <a:avLst>
              <a:gd name="adj" fmla="val 4607"/>
            </a:avLst>
          </a:prstGeom>
          <a:solidFill>
            <a:srgbClr val="740B0B"/>
          </a:solidFill>
          <a:ln w="7620">
            <a:solidFill>
              <a:srgbClr val="8D2424"/>
            </a:solidFill>
            <a:prstDash val="solid"/>
          </a:ln>
        </p:spPr>
      </p:sp>
      <p:sp>
        <p:nvSpPr>
          <p:cNvPr id="14" name="Text 9"/>
          <p:cNvSpPr/>
          <p:nvPr/>
        </p:nvSpPr>
        <p:spPr>
          <a:xfrm>
            <a:off x="951071" y="5791557"/>
            <a:ext cx="2950845" cy="344805"/>
          </a:xfrm>
          <a:prstGeom prst="rect">
            <a:avLst/>
          </a:prstGeom>
          <a:noFill/>
          <a:ln/>
        </p:spPr>
        <p:txBody>
          <a:bodyPr wrap="none" rtlCol="0" anchor="t"/>
          <a:lstStyle/>
          <a:p>
            <a:pPr marL="0" indent="0">
              <a:lnSpc>
                <a:spcPts val="2715"/>
              </a:lnSpc>
              <a:buNone/>
            </a:pPr>
            <a:r>
              <a:rPr lang="en-US" sz="2172" dirty="0">
                <a:solidFill>
                  <a:srgbClr val="FFE5E5"/>
                </a:solidFill>
                <a:latin typeface="Dela Gothic One" pitchFamily="34" charset="0"/>
                <a:ea typeface="Dela Gothic One" pitchFamily="34" charset="-122"/>
                <a:cs typeface="Dela Gothic One" pitchFamily="34" charset="-120"/>
              </a:rPr>
              <a:t>Global Citizenship</a:t>
            </a:r>
            <a:endParaRPr lang="en-US" sz="2172" dirty="0"/>
          </a:p>
        </p:txBody>
      </p:sp>
      <p:sp>
        <p:nvSpPr>
          <p:cNvPr id="15" name="Text 10"/>
          <p:cNvSpPr/>
          <p:nvPr/>
        </p:nvSpPr>
        <p:spPr>
          <a:xfrm>
            <a:off x="951071" y="6262092"/>
            <a:ext cx="7241857" cy="1006197"/>
          </a:xfrm>
          <a:prstGeom prst="rect">
            <a:avLst/>
          </a:prstGeom>
          <a:noFill/>
          <a:ln/>
        </p:spPr>
        <p:txBody>
          <a:bodyPr wrap="square" rtlCol="0" anchor="t"/>
          <a:lstStyle/>
          <a:p>
            <a:pPr marL="0" indent="0">
              <a:lnSpc>
                <a:spcPts val="2642"/>
              </a:lnSpc>
              <a:buNone/>
            </a:pPr>
            <a:r>
              <a:rPr lang="en-US" sz="1651" dirty="0">
                <a:solidFill>
                  <a:srgbClr val="FFE5E5"/>
                </a:solidFill>
                <a:latin typeface="DM Sans" pitchFamily="34" charset="0"/>
                <a:ea typeface="DM Sans" pitchFamily="34" charset="-122"/>
                <a:cs typeface="DM Sans" pitchFamily="34" charset="-120"/>
              </a:rPr>
              <a:t>The increasing interconnectedness of the world and the rise of global governance structures can diminish the traditional concept of political obligation to a single state.</a:t>
            </a:r>
            <a:endParaRPr lang="en-US" sz="165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A0A">
              <a:alpha val="75000"/>
            </a:srgbClr>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40625" y="2096095"/>
            <a:ext cx="5005030" cy="4037409"/>
          </a:xfrm>
          <a:prstGeom prst="rect">
            <a:avLst/>
          </a:prstGeom>
        </p:spPr>
      </p:pic>
      <p:sp>
        <p:nvSpPr>
          <p:cNvPr id="6" name="Text 1"/>
          <p:cNvSpPr/>
          <p:nvPr/>
        </p:nvSpPr>
        <p:spPr>
          <a:xfrm>
            <a:off x="6160413" y="679847"/>
            <a:ext cx="7795974" cy="1267063"/>
          </a:xfrm>
          <a:prstGeom prst="rect">
            <a:avLst/>
          </a:prstGeom>
          <a:noFill/>
          <a:ln/>
        </p:spPr>
        <p:txBody>
          <a:bodyPr wrap="square" rtlCol="0" anchor="t"/>
          <a:lstStyle/>
          <a:p>
            <a:pPr marL="0" indent="0">
              <a:lnSpc>
                <a:spcPts val="4988"/>
              </a:lnSpc>
              <a:buNone/>
            </a:pPr>
            <a:r>
              <a:rPr lang="en-US" sz="3991" dirty="0">
                <a:solidFill>
                  <a:srgbClr val="FAEBEB"/>
                </a:solidFill>
                <a:latin typeface="Dela Gothic One" pitchFamily="34" charset="0"/>
                <a:ea typeface="Dela Gothic One" pitchFamily="34" charset="-122"/>
                <a:cs typeface="Dela Gothic One" pitchFamily="34" charset="-120"/>
              </a:rPr>
              <a:t>Conclusion and Implications</a:t>
            </a:r>
            <a:endParaRPr lang="en-US" sz="3991" dirty="0"/>
          </a:p>
        </p:txBody>
      </p:sp>
      <p:sp>
        <p:nvSpPr>
          <p:cNvPr id="7" name="Shape 2"/>
          <p:cNvSpPr/>
          <p:nvPr/>
        </p:nvSpPr>
        <p:spPr>
          <a:xfrm>
            <a:off x="6160413" y="2235756"/>
            <a:ext cx="7795974" cy="5313998"/>
          </a:xfrm>
          <a:prstGeom prst="roundRect">
            <a:avLst>
              <a:gd name="adj" fmla="val 1522"/>
            </a:avLst>
          </a:prstGeom>
          <a:noFill/>
          <a:ln w="7620">
            <a:solidFill>
              <a:srgbClr val="FFFFFF">
                <a:alpha val="24000"/>
              </a:srgbClr>
            </a:solidFill>
            <a:prstDash val="solid"/>
          </a:ln>
        </p:spPr>
      </p:sp>
      <p:sp>
        <p:nvSpPr>
          <p:cNvPr id="8" name="Shape 3"/>
          <p:cNvSpPr/>
          <p:nvPr/>
        </p:nvSpPr>
        <p:spPr>
          <a:xfrm>
            <a:off x="6168033" y="2243376"/>
            <a:ext cx="7780734" cy="554355"/>
          </a:xfrm>
          <a:prstGeom prst="rect">
            <a:avLst/>
          </a:prstGeom>
          <a:solidFill>
            <a:srgbClr val="FFFFFF">
              <a:alpha val="4000"/>
            </a:srgbClr>
          </a:solidFill>
          <a:ln/>
        </p:spPr>
      </p:sp>
      <p:sp>
        <p:nvSpPr>
          <p:cNvPr id="9" name="Text 4"/>
          <p:cNvSpPr/>
          <p:nvPr/>
        </p:nvSpPr>
        <p:spPr>
          <a:xfrm>
            <a:off x="6360557" y="2366486"/>
            <a:ext cx="3501509" cy="308134"/>
          </a:xfrm>
          <a:prstGeom prst="rect">
            <a:avLst/>
          </a:prstGeom>
          <a:noFill/>
          <a:ln/>
        </p:spPr>
        <p:txBody>
          <a:bodyPr wrap="none" rtlCol="0" anchor="t"/>
          <a:lstStyle/>
          <a:p>
            <a:pPr marL="0" indent="0">
              <a:lnSpc>
                <a:spcPts val="2426"/>
              </a:lnSpc>
              <a:buNone/>
            </a:pPr>
            <a:r>
              <a:rPr lang="en-US" sz="1516" dirty="0">
                <a:solidFill>
                  <a:srgbClr val="FFE5E5"/>
                </a:solidFill>
                <a:latin typeface="DM Sans" pitchFamily="34" charset="0"/>
                <a:ea typeface="DM Sans" pitchFamily="34" charset="-122"/>
                <a:cs typeface="DM Sans" pitchFamily="34" charset="-120"/>
              </a:rPr>
              <a:t>Key Takeaways</a:t>
            </a:r>
            <a:endParaRPr lang="en-US" sz="1516" dirty="0"/>
          </a:p>
        </p:txBody>
      </p:sp>
      <p:sp>
        <p:nvSpPr>
          <p:cNvPr id="10" name="Text 5"/>
          <p:cNvSpPr/>
          <p:nvPr/>
        </p:nvSpPr>
        <p:spPr>
          <a:xfrm>
            <a:off x="10254734" y="2366486"/>
            <a:ext cx="3501509" cy="308134"/>
          </a:xfrm>
          <a:prstGeom prst="rect">
            <a:avLst/>
          </a:prstGeom>
          <a:noFill/>
          <a:ln/>
        </p:spPr>
        <p:txBody>
          <a:bodyPr wrap="none" rtlCol="0" anchor="t"/>
          <a:lstStyle/>
          <a:p>
            <a:pPr marL="0" indent="0">
              <a:lnSpc>
                <a:spcPts val="2426"/>
              </a:lnSpc>
              <a:buNone/>
            </a:pPr>
            <a:r>
              <a:rPr lang="en-US" sz="1516" dirty="0">
                <a:solidFill>
                  <a:srgbClr val="FFE5E5"/>
                </a:solidFill>
                <a:latin typeface="DM Sans" pitchFamily="34" charset="0"/>
                <a:ea typeface="DM Sans" pitchFamily="34" charset="-122"/>
                <a:cs typeface="DM Sans" pitchFamily="34" charset="-120"/>
              </a:rPr>
              <a:t>Implications</a:t>
            </a:r>
            <a:endParaRPr lang="en-US" sz="1516" dirty="0"/>
          </a:p>
        </p:txBody>
      </p:sp>
      <p:sp>
        <p:nvSpPr>
          <p:cNvPr id="11" name="Shape 6"/>
          <p:cNvSpPr/>
          <p:nvPr/>
        </p:nvSpPr>
        <p:spPr>
          <a:xfrm>
            <a:off x="6168033" y="2797731"/>
            <a:ext cx="7780734" cy="1478756"/>
          </a:xfrm>
          <a:prstGeom prst="rect">
            <a:avLst/>
          </a:prstGeom>
          <a:solidFill>
            <a:srgbClr val="000000">
              <a:alpha val="4000"/>
            </a:srgbClr>
          </a:solidFill>
          <a:ln/>
        </p:spPr>
      </p:sp>
      <p:sp>
        <p:nvSpPr>
          <p:cNvPr id="12" name="Text 7"/>
          <p:cNvSpPr/>
          <p:nvPr/>
        </p:nvSpPr>
        <p:spPr>
          <a:xfrm>
            <a:off x="6360557" y="2920841"/>
            <a:ext cx="3501509" cy="924401"/>
          </a:xfrm>
          <a:prstGeom prst="rect">
            <a:avLst/>
          </a:prstGeom>
          <a:noFill/>
          <a:ln/>
        </p:spPr>
        <p:txBody>
          <a:bodyPr wrap="square" rtlCol="0" anchor="t"/>
          <a:lstStyle/>
          <a:p>
            <a:pPr marL="0" indent="0">
              <a:lnSpc>
                <a:spcPts val="2426"/>
              </a:lnSpc>
              <a:buNone/>
            </a:pPr>
            <a:r>
              <a:rPr lang="en-US" sz="1516" dirty="0">
                <a:solidFill>
                  <a:srgbClr val="FFE5E5"/>
                </a:solidFill>
                <a:latin typeface="DM Sans" pitchFamily="34" charset="0"/>
                <a:ea typeface="DM Sans" pitchFamily="34" charset="-122"/>
                <a:cs typeface="DM Sans" pitchFamily="34" charset="-120"/>
              </a:rPr>
              <a:t>Political obligation is a complex concept with various theoretical justifications.</a:t>
            </a:r>
            <a:endParaRPr lang="en-US" sz="1516" dirty="0"/>
          </a:p>
        </p:txBody>
      </p:sp>
      <p:sp>
        <p:nvSpPr>
          <p:cNvPr id="13" name="Text 8"/>
          <p:cNvSpPr/>
          <p:nvPr/>
        </p:nvSpPr>
        <p:spPr>
          <a:xfrm>
            <a:off x="10254734" y="2920841"/>
            <a:ext cx="3501509" cy="1232535"/>
          </a:xfrm>
          <a:prstGeom prst="rect">
            <a:avLst/>
          </a:prstGeom>
          <a:noFill/>
          <a:ln/>
        </p:spPr>
        <p:txBody>
          <a:bodyPr wrap="square" rtlCol="0" anchor="t"/>
          <a:lstStyle/>
          <a:p>
            <a:pPr marL="0" indent="0">
              <a:lnSpc>
                <a:spcPts val="2426"/>
              </a:lnSpc>
              <a:buNone/>
            </a:pPr>
            <a:r>
              <a:rPr lang="en-US" sz="1516" dirty="0">
                <a:solidFill>
                  <a:srgbClr val="FFE5E5"/>
                </a:solidFill>
                <a:latin typeface="DM Sans" pitchFamily="34" charset="0"/>
                <a:ea typeface="DM Sans" pitchFamily="34" charset="-122"/>
                <a:cs typeface="DM Sans" pitchFamily="34" charset="-120"/>
              </a:rPr>
              <a:t>Understanding the foundations of political obligation is crucial for maintaining a stable and legitimate political system.</a:t>
            </a:r>
            <a:endParaRPr lang="en-US" sz="1516" dirty="0"/>
          </a:p>
        </p:txBody>
      </p:sp>
      <p:sp>
        <p:nvSpPr>
          <p:cNvPr id="14" name="Shape 9"/>
          <p:cNvSpPr/>
          <p:nvPr/>
        </p:nvSpPr>
        <p:spPr>
          <a:xfrm>
            <a:off x="6168033" y="4276487"/>
            <a:ext cx="7780734" cy="1478756"/>
          </a:xfrm>
          <a:prstGeom prst="rect">
            <a:avLst/>
          </a:prstGeom>
          <a:solidFill>
            <a:srgbClr val="FFFFFF">
              <a:alpha val="4000"/>
            </a:srgbClr>
          </a:solidFill>
          <a:ln/>
        </p:spPr>
      </p:sp>
      <p:sp>
        <p:nvSpPr>
          <p:cNvPr id="15" name="Text 10"/>
          <p:cNvSpPr/>
          <p:nvPr/>
        </p:nvSpPr>
        <p:spPr>
          <a:xfrm>
            <a:off x="6360557" y="4399598"/>
            <a:ext cx="3501509" cy="924401"/>
          </a:xfrm>
          <a:prstGeom prst="rect">
            <a:avLst/>
          </a:prstGeom>
          <a:noFill/>
          <a:ln/>
        </p:spPr>
        <p:txBody>
          <a:bodyPr wrap="square" rtlCol="0" anchor="t"/>
          <a:lstStyle/>
          <a:p>
            <a:pPr marL="0" indent="0">
              <a:lnSpc>
                <a:spcPts val="2426"/>
              </a:lnSpc>
              <a:buNone/>
            </a:pPr>
            <a:r>
              <a:rPr lang="en-US" sz="1516" dirty="0">
                <a:solidFill>
                  <a:srgbClr val="FFE5E5"/>
                </a:solidFill>
                <a:latin typeface="DM Sans" pitchFamily="34" charset="0"/>
                <a:ea typeface="DM Sans" pitchFamily="34" charset="-122"/>
                <a:cs typeface="DM Sans" pitchFamily="34" charset="-120"/>
              </a:rPr>
              <a:t>Consent, moral duty, and civic responsibility are important factors in shaping political obligation.</a:t>
            </a:r>
            <a:endParaRPr lang="en-US" sz="1516" dirty="0"/>
          </a:p>
        </p:txBody>
      </p:sp>
      <p:sp>
        <p:nvSpPr>
          <p:cNvPr id="16" name="Text 11"/>
          <p:cNvSpPr/>
          <p:nvPr/>
        </p:nvSpPr>
        <p:spPr>
          <a:xfrm>
            <a:off x="10254734" y="4399598"/>
            <a:ext cx="3501509" cy="1232535"/>
          </a:xfrm>
          <a:prstGeom prst="rect">
            <a:avLst/>
          </a:prstGeom>
          <a:noFill/>
          <a:ln/>
        </p:spPr>
        <p:txBody>
          <a:bodyPr wrap="square" rtlCol="0" anchor="t"/>
          <a:lstStyle/>
          <a:p>
            <a:pPr marL="0" indent="0">
              <a:lnSpc>
                <a:spcPts val="2426"/>
              </a:lnSpc>
              <a:buNone/>
            </a:pPr>
            <a:r>
              <a:rPr lang="en-US" sz="1516" dirty="0">
                <a:solidFill>
                  <a:srgbClr val="FFE5E5"/>
                </a:solidFill>
                <a:latin typeface="DM Sans" pitchFamily="34" charset="0"/>
                <a:ea typeface="DM Sans" pitchFamily="34" charset="-122"/>
                <a:cs typeface="DM Sans" pitchFamily="34" charset="-120"/>
              </a:rPr>
              <a:t>Navigating the balance between individual rights and social obligations is an ongoing challenge for governments and citizens.</a:t>
            </a:r>
            <a:endParaRPr lang="en-US" sz="1516" dirty="0"/>
          </a:p>
        </p:txBody>
      </p:sp>
      <p:sp>
        <p:nvSpPr>
          <p:cNvPr id="17" name="Shape 12"/>
          <p:cNvSpPr/>
          <p:nvPr/>
        </p:nvSpPr>
        <p:spPr>
          <a:xfrm>
            <a:off x="6168033" y="5755243"/>
            <a:ext cx="7780734" cy="1786890"/>
          </a:xfrm>
          <a:prstGeom prst="rect">
            <a:avLst/>
          </a:prstGeom>
          <a:solidFill>
            <a:srgbClr val="000000">
              <a:alpha val="4000"/>
            </a:srgbClr>
          </a:solidFill>
          <a:ln/>
        </p:spPr>
      </p:sp>
      <p:sp>
        <p:nvSpPr>
          <p:cNvPr id="18" name="Text 13"/>
          <p:cNvSpPr/>
          <p:nvPr/>
        </p:nvSpPr>
        <p:spPr>
          <a:xfrm>
            <a:off x="6360557" y="5878354"/>
            <a:ext cx="3501509" cy="924401"/>
          </a:xfrm>
          <a:prstGeom prst="rect">
            <a:avLst/>
          </a:prstGeom>
          <a:noFill/>
          <a:ln/>
        </p:spPr>
        <p:txBody>
          <a:bodyPr wrap="square" rtlCol="0" anchor="t"/>
          <a:lstStyle/>
          <a:p>
            <a:pPr marL="0" indent="0">
              <a:lnSpc>
                <a:spcPts val="2426"/>
              </a:lnSpc>
              <a:buNone/>
            </a:pPr>
            <a:r>
              <a:rPr lang="en-US" sz="1516" dirty="0">
                <a:solidFill>
                  <a:srgbClr val="FFE5E5"/>
                </a:solidFill>
                <a:latin typeface="DM Sans" pitchFamily="34" charset="0"/>
                <a:ea typeface="DM Sans" pitchFamily="34" charset="-122"/>
                <a:cs typeface="DM Sans" pitchFamily="34" charset="-120"/>
              </a:rPr>
              <a:t>Challenges to political obligation, such as dissent and global citizenship, continue to evolve.</a:t>
            </a:r>
            <a:endParaRPr lang="en-US" sz="1516" dirty="0"/>
          </a:p>
        </p:txBody>
      </p:sp>
      <p:sp>
        <p:nvSpPr>
          <p:cNvPr id="19" name="Text 14"/>
          <p:cNvSpPr/>
          <p:nvPr/>
        </p:nvSpPr>
        <p:spPr>
          <a:xfrm>
            <a:off x="10254734" y="5878354"/>
            <a:ext cx="3501509" cy="1540669"/>
          </a:xfrm>
          <a:prstGeom prst="rect">
            <a:avLst/>
          </a:prstGeom>
          <a:noFill/>
          <a:ln/>
        </p:spPr>
        <p:txBody>
          <a:bodyPr wrap="square" rtlCol="0" anchor="t"/>
          <a:lstStyle/>
          <a:p>
            <a:pPr marL="0" indent="0">
              <a:lnSpc>
                <a:spcPts val="2426"/>
              </a:lnSpc>
              <a:buNone/>
            </a:pPr>
            <a:r>
              <a:rPr lang="en-US" sz="1516" dirty="0">
                <a:solidFill>
                  <a:srgbClr val="FFE5E5"/>
                </a:solidFill>
                <a:latin typeface="DM Sans" pitchFamily="34" charset="0"/>
                <a:ea typeface="DM Sans" pitchFamily="34" charset="-122"/>
                <a:cs typeface="DM Sans" pitchFamily="34" charset="-120"/>
              </a:rPr>
              <a:t>Adapting the concept of political obligation to changing social and political realities is necessary for ensuring the long-term viability of the state.</a:t>
            </a:r>
            <a:endParaRPr lang="en-US" sz="151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736</Words>
  <Application>Microsoft Office PowerPoint</Application>
  <PresentationFormat>Custom</PresentationFormat>
  <Paragraphs>77</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Algerian</vt:lpstr>
      <vt:lpstr>Arial</vt:lpstr>
      <vt:lpstr>Calibri</vt:lpstr>
      <vt:lpstr>Dela Gothic One</vt:lpstr>
      <vt:lpstr>DM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Sunita Tarai</cp:lastModifiedBy>
  <cp:revision>3</cp:revision>
  <dcterms:created xsi:type="dcterms:W3CDTF">2024-08-22T11:06:35Z</dcterms:created>
  <dcterms:modified xsi:type="dcterms:W3CDTF">2024-08-22T16:51:05Z</dcterms:modified>
</cp:coreProperties>
</file>